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73" r:id="rId3"/>
    <p:sldId id="269" r:id="rId4"/>
    <p:sldId id="257" r:id="rId5"/>
    <p:sldId id="276" r:id="rId6"/>
    <p:sldId id="272" r:id="rId7"/>
    <p:sldId id="289" r:id="rId8"/>
    <p:sldId id="280" r:id="rId9"/>
    <p:sldId id="282" r:id="rId10"/>
    <p:sldId id="284" r:id="rId11"/>
    <p:sldId id="285" r:id="rId12"/>
    <p:sldId id="286" r:id="rId13"/>
    <p:sldId id="287" r:id="rId14"/>
    <p:sldId id="288" r:id="rId15"/>
    <p:sldId id="277" r:id="rId16"/>
    <p:sldId id="278" r:id="rId17"/>
    <p:sldId id="290" r:id="rId18"/>
    <p:sldId id="291" r:id="rId19"/>
    <p:sldId id="292" r:id="rId20"/>
    <p:sldId id="293" r:id="rId21"/>
    <p:sldId id="294" r:id="rId22"/>
    <p:sldId id="275" r:id="rId23"/>
    <p:sldId id="279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906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8938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4851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3509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6286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650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69558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373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2523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0753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0266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692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7011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6998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43997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6466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47372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25.10.2021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646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2022-god.com/gia-v-2022-godu-obyazatelnye-predmety-izmeneniya/#__2022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2022-god.com/gia-v-2022-godu-obyazatelnye-predmety-izmeneniya/#_2022" TargetMode="Externa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2022-god.com/gia-v-2022-godu-obyazatelnye-predmety-izmeneniya/#__202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ge.spb.ru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hyperlink" Target="mailto:co170@obr.gov.spb.ru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fipi.ru/itogovoe-sochinenie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620688"/>
            <a:ext cx="8460432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«Особенности подготовки и проведения ГИА </a:t>
            </a:r>
          </a:p>
          <a:p>
            <a:pPr algn="ctr"/>
            <a:r>
              <a:rPr lang="ru-RU" sz="3200" b="1" i="1" dirty="0" smtClean="0">
                <a:solidFill>
                  <a:srgbClr val="0070C0"/>
                </a:solidFill>
              </a:rPr>
              <a:t>в 11 классах 2021-2022 учебный год»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b="1" dirty="0" smtClean="0"/>
              <a:t>Итоговое сочинение как допуск к государственной итоговой аттестации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b="1" dirty="0" smtClean="0"/>
              <a:t>Защита индивидуальных итоговых проектов (ИИП) обучающимися            11-х классов</a:t>
            </a:r>
          </a:p>
          <a:p>
            <a:pPr marL="342900" indent="-342900">
              <a:lnSpc>
                <a:spcPct val="200000"/>
              </a:lnSpc>
              <a:buAutoNum type="arabicPeriod"/>
            </a:pPr>
            <a:r>
              <a:rPr lang="ru-RU" b="1" dirty="0"/>
              <a:t>Минимальное количество баллов ЕГЭ для поступления в </a:t>
            </a:r>
            <a:r>
              <a:rPr lang="ru-RU" b="1" dirty="0" smtClean="0"/>
              <a:t>ВУЗ в 2022 году</a:t>
            </a:r>
          </a:p>
          <a:p>
            <a:pPr>
              <a:lnSpc>
                <a:spcPct val="200000"/>
              </a:lnSpc>
            </a:pPr>
            <a:endParaRPr lang="ru-RU" i="1" dirty="0" smtClean="0"/>
          </a:p>
          <a:p>
            <a:pPr algn="ctr">
              <a:lnSpc>
                <a:spcPct val="200000"/>
              </a:lnSpc>
            </a:pPr>
            <a:r>
              <a:rPr lang="ru-RU" i="1" dirty="0" smtClean="0"/>
              <a:t>Заместитель директора по учебной воспитательной работе </a:t>
            </a:r>
          </a:p>
          <a:p>
            <a:pPr algn="ctr">
              <a:lnSpc>
                <a:spcPct val="200000"/>
              </a:lnSpc>
            </a:pPr>
            <a:r>
              <a:rPr lang="ru-RU" b="1" i="1" dirty="0" smtClean="0"/>
              <a:t>Пикалова </a:t>
            </a:r>
            <a:r>
              <a:rPr lang="ru-RU" b="1" i="1" dirty="0"/>
              <a:t>Е</a:t>
            </a:r>
            <a:r>
              <a:rPr lang="ru-RU" b="1" i="1" dirty="0" smtClean="0"/>
              <a:t>лена Павловна</a:t>
            </a:r>
            <a:endParaRPr lang="ru-RU" b="1" i="1" dirty="0"/>
          </a:p>
          <a:p>
            <a:pPr>
              <a:lnSpc>
                <a:spcPct val="200000"/>
              </a:lnSpc>
            </a:pP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242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Технические требования к ИП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420889"/>
            <a:ext cx="7724081" cy="3888432"/>
          </a:xfrm>
        </p:spPr>
        <p:txBody>
          <a:bodyPr>
            <a:normAutofit lnSpcReduction="10000"/>
          </a:bodyPr>
          <a:lstStyle/>
          <a:p>
            <a:pPr marL="1143000" lvl="2" indent="-2286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95440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Текст: выравнивание по ширине, шрифт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14 </a:t>
            </a:r>
            <a:r>
              <a:rPr lang="ru-RU" sz="12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пт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интервал одинарный, отступ первой строки 1,25.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95440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Поля: левое 3 см, правое 1,5 см, верхнее 2 см, нижнее 2 см.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92646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Нумерация страниц: снизу, по центру. На титульном листе не ставится.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92646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Оглавление: должно формироваться автоматически.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92646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Рисунки, фото, схемы, графики, диаграммы: шрифт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Times New Roman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12 пт. Должны иметь сплошную нумерацию и названия (под рисунком по центру). На все рисунки должны быть указания в тексте.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92646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Таблицы: Слова «Таблица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», где </a:t>
            </a:r>
            <a:r>
              <a:rPr lang="en-US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номер таблицы, следует помещать над таблицей справа.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92646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Список литературы необходимо составлять по определенным правилам, в соответствии с требованиями ГОСТа. Печатная литература: фамилия автора и его инициалы. Заглавие. Место издания. Издательство. Год издания. Количество страниц.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lvl="2" indent="-228600" algn="just">
              <a:lnSpc>
                <a:spcPct val="150000"/>
              </a:lnSpc>
              <a:spcAft>
                <a:spcPts val="0"/>
              </a:spcAft>
              <a:buClr>
                <a:srgbClr val="000000"/>
              </a:buClr>
              <a:buSzPts val="1200"/>
              <a:buFont typeface="+mj-lt"/>
              <a:buAutoNum type="arabicPeriod"/>
              <a:tabLst>
                <a:tab pos="926465" algn="l"/>
              </a:tabLst>
            </a:pPr>
            <a:r>
              <a:rPr lang="ru-RU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Сайт: название сайта, адрес сайта, ссылка на ресурс.</a:t>
            </a:r>
            <a:endParaRPr lang="ru-RU" sz="11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6172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65391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80728"/>
            <a:ext cx="7292033" cy="4954405"/>
          </a:xfrm>
        </p:spPr>
        <p:txBody>
          <a:bodyPr>
            <a:normAutofit/>
          </a:bodyPr>
          <a:lstStyle/>
          <a:p>
            <a:pPr lvl="1"/>
            <a:r>
              <a:rPr lang="ru-RU" dirty="0"/>
              <a:t>Результат проектной деятельности должен иметь практическую направленность.</a:t>
            </a:r>
            <a:endParaRPr lang="ru-RU" sz="1800" dirty="0"/>
          </a:p>
          <a:p>
            <a:pPr lvl="1"/>
            <a:r>
              <a:rPr lang="ru-RU" dirty="0"/>
              <a:t>Результатом (продуктом) проектной деятельности может быть любая из следующих работ:</a:t>
            </a:r>
            <a:endParaRPr lang="ru-RU" sz="1800" dirty="0"/>
          </a:p>
          <a:p>
            <a:pPr lvl="2"/>
            <a:r>
              <a:rPr lang="ru-RU" u="sng" dirty="0"/>
              <a:t>Письменная работа </a:t>
            </a:r>
            <a:r>
              <a:rPr lang="ru-RU" dirty="0"/>
              <a:t>(эссе, реферат, аналитические материалы, обзорные материалы, отчёты о проведённых экспериментах, стендовый доклад);</a:t>
            </a:r>
          </a:p>
          <a:p>
            <a:pPr lvl="2"/>
            <a:r>
              <a:rPr lang="ru-RU" u="sng" dirty="0"/>
              <a:t>Художественная творческая работа </a:t>
            </a:r>
            <a:r>
              <a:rPr lang="ru-RU" dirty="0"/>
              <a:t>(в области литературы, музыки, ИЗО, экранных искусств), представленная в виде прозаического или стихотворного произведения, компьютерной изделие</a:t>
            </a:r>
            <a:r>
              <a:rPr lang="ru-RU" dirty="0" smtClean="0"/>
              <a:t>;</a:t>
            </a:r>
          </a:p>
          <a:p>
            <a:pPr lvl="2"/>
            <a:r>
              <a:rPr lang="ru-RU" u="sng" dirty="0"/>
              <a:t>Материальный объект</a:t>
            </a:r>
            <a:r>
              <a:rPr lang="ru-RU" dirty="0"/>
              <a:t>, макет, иное конструкторское изделие;</a:t>
            </a:r>
          </a:p>
          <a:p>
            <a:pPr lvl="2"/>
            <a:r>
              <a:rPr lang="ru-RU" u="sng" dirty="0"/>
              <a:t>Отчётные материалы по социальному проекту</a:t>
            </a:r>
            <a:r>
              <a:rPr lang="ru-RU" dirty="0"/>
              <a:t>, которые могут </a:t>
            </a:r>
            <a:r>
              <a:rPr lang="ru-RU" dirty="0" smtClean="0"/>
              <a:t>включать </a:t>
            </a:r>
            <a:r>
              <a:rPr lang="ru-RU" dirty="0"/>
              <a:t>как тексты, так и мультимедийные продукты.</a:t>
            </a:r>
          </a:p>
          <a:p>
            <a:pPr marL="914400" lvl="2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27942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-243408"/>
            <a:ext cx="6798734" cy="1670524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2698427"/>
              </p:ext>
            </p:extLst>
          </p:nvPr>
        </p:nvGraphicFramePr>
        <p:xfrm>
          <a:off x="611561" y="476671"/>
          <a:ext cx="7920878" cy="581616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42203"/>
                <a:gridCol w="1726583"/>
                <a:gridCol w="2181963"/>
                <a:gridCol w="2070129"/>
              </a:tblGrid>
              <a:tr h="233768">
                <a:tc>
                  <a:txBody>
                    <a:bodyPr/>
                    <a:lstStyle/>
                    <a:p>
                      <a:pPr indent="27051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Тип проекта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27051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Цель проекта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 gridSpan="2">
                  <a:txBody>
                    <a:bodyPr/>
                    <a:lstStyle/>
                    <a:p>
                      <a:pPr indent="27051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b="1" spc="0" dirty="0">
                          <a:effectLst/>
                        </a:rPr>
                        <a:t>Проектный продукт</a:t>
                      </a:r>
                      <a:endParaRPr lang="ru-RU" sz="14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768">
                <a:tc>
                  <a:txBody>
                    <a:bodyPr/>
                    <a:lstStyle/>
                    <a:p>
                      <a:pPr indent="5905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Практико-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Решение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анализ данных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костюм,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</a:tr>
              <a:tr h="233768">
                <a:tc>
                  <a:txBody>
                    <a:bodyPr/>
                    <a:lstStyle/>
                    <a:p>
                      <a:pPr indent="5905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ориентированный,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практических задач.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социологического опроса,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макет,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</a:tr>
              <a:tr h="242347">
                <a:tc>
                  <a:txBody>
                    <a:bodyPr/>
                    <a:lstStyle/>
                    <a:p>
                      <a:pPr indent="5905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социальный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атлас,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модель,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</a:tr>
              <a:tr h="233768">
                <a:tc>
                  <a:txBody>
                    <a:bodyPr/>
                    <a:lstStyle/>
                    <a:p>
                      <a:pPr indent="5905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Исследовательский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Доказательство или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атрибуты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музыкальное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</a:tr>
              <a:tr h="242347">
                <a:tc>
                  <a:txBody>
                    <a:bodyPr/>
                    <a:lstStyle/>
                    <a:p>
                      <a:pPr indent="59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опровержение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несуществующего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произведение,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</a:tr>
              <a:tr h="242347">
                <a:tc>
                  <a:txBody>
                    <a:bodyPr/>
                    <a:lstStyle/>
                    <a:p>
                      <a:pPr indent="59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какой-либо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государства,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мультимедийный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</a:tr>
              <a:tr h="242347">
                <a:tc>
                  <a:txBody>
                    <a:bodyPr/>
                    <a:lstStyle/>
                    <a:p>
                      <a:pPr indent="59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гипотезы.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бизнес-план,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продукт,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</a:tr>
              <a:tr h="233768">
                <a:tc>
                  <a:txBody>
                    <a:bodyPr/>
                    <a:lstStyle/>
                    <a:p>
                      <a:pPr indent="5905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Информационный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Сбор информации о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веб-сайт,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отчёты о проведённых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</a:tr>
              <a:tr h="242347">
                <a:tc>
                  <a:txBody>
                    <a:bodyPr/>
                    <a:lstStyle/>
                    <a:p>
                      <a:pPr indent="59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каком-либо объекте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видеофильм,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исследованиях,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</a:tr>
              <a:tr h="242347">
                <a:tc>
                  <a:txBody>
                    <a:bodyPr/>
                    <a:lstStyle/>
                    <a:p>
                      <a:pPr indent="59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или явлении, анализ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выставка,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праздник,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</a:tr>
              <a:tr h="242347">
                <a:tc>
                  <a:txBody>
                    <a:bodyPr/>
                    <a:lstStyle/>
                    <a:p>
                      <a:pPr indent="59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информации.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газета, буклет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публикация,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</a:tr>
              <a:tr h="233768">
                <a:tc>
                  <a:txBody>
                    <a:bodyPr/>
                    <a:lstStyle/>
                    <a:p>
                      <a:pPr indent="5905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Творческий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Привлечение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журнал,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путеводитель,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</a:tr>
              <a:tr h="242347">
                <a:tc>
                  <a:txBody>
                    <a:bodyPr/>
                    <a:lstStyle/>
                    <a:p>
                      <a:pPr indent="59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интереса публики к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действующая фирма,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реферат,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</a:tr>
              <a:tr h="242347">
                <a:tc>
                  <a:txBody>
                    <a:bodyPr/>
                    <a:lstStyle/>
                    <a:p>
                      <a:pPr indent="59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проблеме проекта.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игра,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справочник,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</a:tr>
              <a:tr h="233768">
                <a:tc>
                  <a:txBody>
                    <a:bodyPr/>
                    <a:lstStyle/>
                    <a:p>
                      <a:pPr indent="59055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Игровой или ролевой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Представление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карта,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система школьного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</a:tr>
              <a:tr h="242347">
                <a:tc>
                  <a:txBody>
                    <a:bodyPr/>
                    <a:lstStyle/>
                    <a:p>
                      <a:pPr indent="59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опыта участия в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коллекция,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самоуправления,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</a:tr>
              <a:tr h="242347">
                <a:tc>
                  <a:txBody>
                    <a:bodyPr/>
                    <a:lstStyle/>
                    <a:p>
                      <a:pPr indent="59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решении проблемы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компьютерная анимация,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серия иллюстраций,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 anchor="b"/>
                </a:tc>
              </a:tr>
              <a:tr h="1480784">
                <a:tc>
                  <a:txBody>
                    <a:bodyPr/>
                    <a:lstStyle/>
                    <a:p>
                      <a:pPr indent="590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проекта.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оформление кабинета,</a:t>
                      </a:r>
                      <a:endParaRPr lang="ru-RU" sz="1400">
                        <a:effectLst/>
                      </a:endParaRPr>
                    </a:p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пакет рекомендаций,</a:t>
                      </a:r>
                      <a:endParaRPr lang="ru-RU" sz="1400">
                        <a:effectLst/>
                      </a:endParaRPr>
                    </a:p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стендовый доклад,</a:t>
                      </a:r>
                      <a:endParaRPr lang="ru-RU" sz="1400">
                        <a:effectLst/>
                      </a:endParaRPr>
                    </a:p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сценарий,</a:t>
                      </a:r>
                      <a:endParaRPr lang="ru-RU" sz="1400">
                        <a:effectLst/>
                      </a:endParaRPr>
                    </a:p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статья,</a:t>
                      </a:r>
                      <a:endParaRPr lang="ru-RU" sz="1400">
                        <a:effectLst/>
                      </a:endParaRPr>
                    </a:p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>
                          <a:effectLst/>
                        </a:rPr>
                        <a:t>сказка,</a:t>
                      </a:r>
                      <a:endParaRPr lang="ru-RU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  <a:tc>
                  <a:txBody>
                    <a:bodyPr/>
                    <a:lstStyle/>
                    <a:p>
                      <a:pPr indent="-317500" algn="ctr">
                        <a:lnSpc>
                          <a:spcPts val="1345"/>
                        </a:lnSpc>
                        <a:spcAft>
                          <a:spcPts val="0"/>
                        </a:spcAft>
                      </a:pPr>
                      <a:r>
                        <a:rPr lang="ru-RU" sz="1400" spc="0" dirty="0">
                          <a:effectLst/>
                        </a:rPr>
                        <a:t>учебное пособие, чертеж, экскурсия.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04" marR="4804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42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404665"/>
            <a:ext cx="6798734" cy="576063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Защита проекта </a:t>
            </a:r>
            <a:r>
              <a:rPr lang="ru-RU" b="1" dirty="0" smtClean="0"/>
              <a:t>– </a:t>
            </a:r>
            <a:r>
              <a:rPr lang="ru-RU" b="1" u="sng" dirty="0" smtClean="0"/>
              <a:t>публично</a:t>
            </a:r>
            <a:endParaRPr lang="ru-RU" u="sng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5" y="1196753"/>
            <a:ext cx="6798736" cy="4738380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На защите проекта обучающийся представляет свой реализованный проект по следующему (примерному) плану:</a:t>
            </a:r>
          </a:p>
          <a:p>
            <a:r>
              <a:rPr lang="ru-RU" dirty="0"/>
              <a:t>1. Тема и краткое описание сути проекта.</a:t>
            </a:r>
          </a:p>
          <a:p>
            <a:r>
              <a:rPr lang="ru-RU" dirty="0"/>
              <a:t>2. Актуальность проекта. Цель, задачи.</a:t>
            </a:r>
          </a:p>
          <a:p>
            <a:r>
              <a:rPr lang="ru-RU" dirty="0"/>
              <a:t>3. Положительные эффекты от реализации проекта, которые получат как сам автор, так и другие люди.</a:t>
            </a:r>
          </a:p>
          <a:p>
            <a:r>
              <a:rPr lang="ru-RU" dirty="0"/>
              <a:t>4. Ресурсы (материальные и нематериальные), которые были привлечены для реализации проекта, а также источники этих ресурсов.</a:t>
            </a:r>
          </a:p>
          <a:p>
            <a:r>
              <a:rPr lang="ru-RU" dirty="0"/>
              <a:t>5. Ход реализации проекта.</a:t>
            </a:r>
          </a:p>
          <a:p>
            <a:r>
              <a:rPr lang="ru-RU" dirty="0"/>
              <a:t>6. Общие выводы или заключение, где будут даны рекомендации и перспективы.</a:t>
            </a:r>
          </a:p>
          <a:p>
            <a:r>
              <a:rPr lang="ru-RU" dirty="0"/>
              <a:t>7. Риски реализации проекта и сложности, которые обучающемуся удалось преодолеть в ходе его реализации</a:t>
            </a:r>
          </a:p>
        </p:txBody>
      </p:sp>
    </p:spTree>
    <p:extLst>
      <p:ext uri="{BB962C8B-B14F-4D97-AF65-F5344CB8AC3E}">
        <p14:creationId xmlns:p14="http://schemas.microsoft.com/office/powerpoint/2010/main" val="996965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188641"/>
            <a:ext cx="6798734" cy="1224136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Требования к процедуре проведения защиты проекта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196752"/>
            <a:ext cx="7848872" cy="5112568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Независимо от типа проекта его защита происходит публично: после заслушивания доклада (не более 7 минут), ответы на вопросы по теме проекта 5 </a:t>
            </a:r>
            <a:r>
              <a:rPr lang="ru-RU" dirty="0" smtClean="0"/>
              <a:t>минут</a:t>
            </a:r>
          </a:p>
          <a:p>
            <a:pPr lvl="1"/>
            <a:r>
              <a:rPr lang="ru-RU" dirty="0"/>
              <a:t>К защите ученик представляет проектный продукт, печатное описание проекта.</a:t>
            </a:r>
            <a:endParaRPr lang="ru-RU" sz="1800" dirty="0"/>
          </a:p>
          <a:p>
            <a:pPr lvl="1"/>
            <a:r>
              <a:rPr lang="ru-RU" dirty="0"/>
              <a:t>Место защиты ИП - образовательная организация.</a:t>
            </a:r>
            <a:endParaRPr lang="ru-RU" sz="1800" dirty="0"/>
          </a:p>
          <a:p>
            <a:pPr lvl="1"/>
            <a:r>
              <a:rPr lang="ru-RU" dirty="0"/>
              <a:t> Школа определяет график защиты ИП. График защиты ИП утверждается директором школы.</a:t>
            </a:r>
            <a:endParaRPr lang="ru-RU" sz="1800" dirty="0"/>
          </a:p>
          <a:p>
            <a:r>
              <a:rPr lang="ru-RU" dirty="0"/>
              <a:t>Школа </a:t>
            </a:r>
            <a:r>
              <a:rPr lang="ru-RU" dirty="0" smtClean="0"/>
              <a:t>создает школьную аттестационную комиссию</a:t>
            </a:r>
          </a:p>
          <a:p>
            <a:r>
              <a:rPr lang="ru-RU" dirty="0" smtClean="0"/>
              <a:t>Защита проектов выносится на период ВЕСЕННИХ каникул </a:t>
            </a:r>
          </a:p>
          <a:p>
            <a:pPr lvl="1"/>
            <a:r>
              <a:rPr lang="ru-RU" dirty="0"/>
              <a:t>Школа организует в дополнительные сроки защиту ИП для детей с ОВЗ, </a:t>
            </a:r>
            <a:r>
              <a:rPr lang="ru-RU" dirty="0" smtClean="0"/>
              <a:t>детей отсутствовавшие </a:t>
            </a:r>
            <a:r>
              <a:rPr lang="ru-RU" dirty="0"/>
              <a:t>в основной срок </a:t>
            </a:r>
            <a:r>
              <a:rPr lang="ru-RU" dirty="0" smtClean="0"/>
              <a:t>защиты по уважительной причине (болезнь).</a:t>
            </a:r>
            <a:endParaRPr lang="ru-RU" sz="1800" dirty="0"/>
          </a:p>
          <a:p>
            <a:pPr lvl="1"/>
            <a:r>
              <a:rPr lang="ru-RU" dirty="0"/>
              <a:t>Проект, получивший оценку «низкий уровень», возвращается ученику на доработку. Ученик дорабатывает ИП в течение недели, представляет к повторной защите.</a:t>
            </a:r>
            <a:endParaRPr lang="ru-RU" sz="1800" dirty="0"/>
          </a:p>
          <a:p>
            <a:pPr lvl="1"/>
            <a:r>
              <a:rPr lang="ru-RU" dirty="0"/>
              <a:t>Ученику, выступившему с проектом (исследовательской работой) успешно на муниципальном, региональном, всероссийском или международном уровне автоматически ставиться высший бал и от защиты в ОО он освобождается. 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795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88840"/>
            <a:ext cx="7776864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rgbClr val="3E474C"/>
                </a:solidFill>
                <a:latin typeface="Open Sans" panose="020B0606030504020204" pitchFamily="34" charset="0"/>
              </a:rPr>
              <a:t>   В </a:t>
            </a:r>
            <a:r>
              <a:rPr lang="ru-RU" dirty="0">
                <a:solidFill>
                  <a:srgbClr val="3E474C"/>
                </a:solidFill>
                <a:latin typeface="Open Sans" panose="020B0606030504020204" pitchFamily="34" charset="0"/>
              </a:rPr>
              <a:t>соответствии с требованиями федерального государственного образовательного стандарта среднего общего образования (ФГОС СОО) </a:t>
            </a:r>
            <a:r>
              <a:rPr lang="ru-RU" b="1" dirty="0">
                <a:solidFill>
                  <a:srgbClr val="3E474C"/>
                </a:solidFill>
                <a:latin typeface="Open Sans" panose="020B0606030504020204" pitchFamily="34" charset="0"/>
              </a:rPr>
              <a:t>итоговый индивидуальный проект </a:t>
            </a:r>
            <a:r>
              <a:rPr lang="ru-RU" dirty="0">
                <a:solidFill>
                  <a:srgbClr val="3E474C"/>
                </a:solidFill>
                <a:latin typeface="Open Sans" panose="020B0606030504020204" pitchFamily="34" charset="0"/>
              </a:rPr>
              <a:t>является особой формой организации самостоятельной работы обучающихся, отражающей результаты сформированности метапредметных и личностных результатов образования, и является основным объектом оценки метапредметных результатов, выработанных у </a:t>
            </a:r>
            <a:r>
              <a:rPr lang="ru-RU" dirty="0" smtClean="0">
                <a:solidFill>
                  <a:srgbClr val="3E474C"/>
                </a:solidFill>
                <a:latin typeface="Open Sans" panose="020B0606030504020204" pitchFamily="34" charset="0"/>
              </a:rPr>
              <a:t>обучающегося </a:t>
            </a:r>
            <a:r>
              <a:rPr lang="ru-RU" dirty="0">
                <a:solidFill>
                  <a:srgbClr val="3E474C"/>
                </a:solidFill>
                <a:latin typeface="Open Sans" panose="020B0606030504020204" pitchFamily="34" charset="0"/>
              </a:rPr>
              <a:t>в ходе освоения основных образовательных программ</a:t>
            </a:r>
            <a:r>
              <a:rPr lang="ru-RU" dirty="0" smtClean="0">
                <a:solidFill>
                  <a:srgbClr val="3E474C"/>
                </a:solidFill>
                <a:latin typeface="Open Sans" panose="020B0606030504020204" pitchFamily="34" charset="0"/>
              </a:rPr>
              <a:t>.</a:t>
            </a:r>
            <a:endParaRPr lang="ru-RU" dirty="0">
              <a:solidFill>
                <a:srgbClr val="3E474C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31640" y="788511"/>
            <a:ext cx="70567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F0000"/>
                </a:solidFill>
              </a:rPr>
              <a:t>Защита индивидуальных итоговых проектов (</a:t>
            </a:r>
            <a:r>
              <a:rPr lang="ru-RU" sz="2400" b="1" dirty="0" smtClean="0">
                <a:solidFill>
                  <a:srgbClr val="FF0000"/>
                </a:solidFill>
              </a:rPr>
              <a:t>ИИП)</a:t>
            </a:r>
          </a:p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обучающимися </a:t>
            </a:r>
            <a:r>
              <a:rPr lang="ru-RU" sz="2400" b="1" dirty="0">
                <a:solidFill>
                  <a:srgbClr val="FF0000"/>
                </a:solidFill>
              </a:rPr>
              <a:t>11-х классов</a:t>
            </a:r>
          </a:p>
        </p:txBody>
      </p:sp>
    </p:spTree>
    <p:extLst>
      <p:ext uri="{BB962C8B-B14F-4D97-AF65-F5344CB8AC3E}">
        <p14:creationId xmlns:p14="http://schemas.microsoft.com/office/powerpoint/2010/main" val="288459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24744"/>
            <a:ext cx="77048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>
                <a:solidFill>
                  <a:srgbClr val="3E474C"/>
                </a:solidFill>
                <a:latin typeface="Open Sans" panose="020B0606030504020204" pitchFamily="34" charset="0"/>
              </a:rPr>
              <a:t>Выполнение итогового индивидуального проекта </a:t>
            </a:r>
            <a:r>
              <a:rPr lang="ru-RU" b="1" dirty="0">
                <a:solidFill>
                  <a:srgbClr val="3E474C"/>
                </a:solidFill>
                <a:latin typeface="Open Sans" panose="020B0606030504020204" pitchFamily="34" charset="0"/>
              </a:rPr>
              <a:t>обязательно </a:t>
            </a:r>
            <a:r>
              <a:rPr lang="ru-RU" dirty="0">
                <a:solidFill>
                  <a:srgbClr val="3E474C"/>
                </a:solidFill>
                <a:latin typeface="Open Sans" panose="020B0606030504020204" pitchFamily="34" charset="0"/>
              </a:rPr>
              <a:t>для каждого обучающегося уровня среднего общего образования в соответствии с ФГОС СОО. Обучающийся обязан выполнить итоговый индивидуальный проект в течение одного или двух лет в рамках учебного времени, специально отведённого учебным планом, который должен быть представлен в виде завершенного учебного исследования или разработанного проекта. Проект может иметь предметную и метапредметную направленность. Невыполнение ИИП равноценно получению неудовлетворительной оценки по учебному предмету  "Индивидуальный </a:t>
            </a:r>
            <a:r>
              <a:rPr lang="ru-RU" dirty="0" smtClean="0">
                <a:solidFill>
                  <a:srgbClr val="3E474C"/>
                </a:solidFill>
                <a:latin typeface="Open Sans" panose="020B0606030504020204" pitchFamily="34" charset="0"/>
              </a:rPr>
              <a:t>проект« (аттестат).</a:t>
            </a:r>
            <a:endParaRPr lang="ru-RU" dirty="0">
              <a:solidFill>
                <a:srgbClr val="3E474C"/>
              </a:solidFill>
              <a:latin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866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857479"/>
          </a:xfrm>
        </p:spPr>
        <p:txBody>
          <a:bodyPr/>
          <a:lstStyle/>
          <a:p>
            <a:r>
              <a:rPr lang="ru-RU" dirty="0" smtClean="0"/>
              <a:t>ЕГЭ 2022 год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4" y="2420888"/>
            <a:ext cx="6798736" cy="3444997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Важно! В 2022 году ГИА снова станет обязательным этапом на пути к получению аттестата. Все 11-классники должны будут сдать минимум 2 экзамена – по русскому языку и базовой математике. Английский язык в 2022 году не будет обязательным!....Подробнее: </a:t>
            </a:r>
            <a:r>
              <a:rPr lang="ru-RU" dirty="0">
                <a:hlinkClick r:id="rId2"/>
              </a:rPr>
              <a:t>https://2022-god.com/gia-v-2022-godu-obyazatelnye-predmety-izmeneniya/#__2022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5080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7584" y="2274838"/>
            <a:ext cx="7272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333333"/>
                </a:solidFill>
                <a:latin typeface="Montserrat"/>
              </a:rPr>
              <a:t>Для поступающих в ВУЗы России список предметов на ГИА-11 в 2022 году будет несколько шире – их, как и до пандемии, будет минимум 4 (2 обязательных + 2 предмета по выбору).... Подробнее: </a:t>
            </a:r>
            <a:r>
              <a:rPr lang="ru-RU" sz="2400" dirty="0">
                <a:solidFill>
                  <a:srgbClr val="ED6428"/>
                </a:solidFill>
                <a:latin typeface="Montserrat"/>
                <a:hlinkClick r:id="rId2"/>
              </a:rPr>
              <a:t>https://2022-god.com/gia-v-2022-godu-obyazatelnye-predmety-izmeneniya/#_2022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215709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908720"/>
            <a:ext cx="7086768" cy="504056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Montserrat"/>
              </a:rPr>
              <a:t>        </a:t>
            </a:r>
            <a:r>
              <a:rPr lang="ru-RU" sz="3200" dirty="0" smtClean="0">
                <a:solidFill>
                  <a:srgbClr val="333333"/>
                </a:solidFill>
                <a:latin typeface="Montserrat"/>
              </a:rPr>
              <a:t>Предметы </a:t>
            </a:r>
            <a:r>
              <a:rPr lang="ru-RU" sz="3200" dirty="0">
                <a:solidFill>
                  <a:srgbClr val="333333"/>
                </a:solidFill>
                <a:latin typeface="Montserrat"/>
              </a:rPr>
              <a:t>по выбору ЕГЭ 2022 </a:t>
            </a:r>
            <a:endParaRPr lang="ru-RU" sz="3200" dirty="0" smtClean="0">
              <a:solidFill>
                <a:srgbClr val="333333"/>
              </a:solidFill>
              <a:latin typeface="Montserrat"/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rgbClr val="333333"/>
                </a:solidFill>
                <a:latin typeface="Montserrat"/>
              </a:rPr>
              <a:t>     В </a:t>
            </a:r>
            <a:r>
              <a:rPr lang="ru-RU" sz="3200" dirty="0">
                <a:solidFill>
                  <a:srgbClr val="333333"/>
                </a:solidFill>
                <a:latin typeface="Montserrat"/>
              </a:rPr>
              <a:t>списке дисциплин по выбору </a:t>
            </a:r>
            <a:r>
              <a:rPr lang="ru-RU" sz="3200" dirty="0" smtClean="0">
                <a:solidFill>
                  <a:srgbClr val="333333"/>
                </a:solidFill>
                <a:latin typeface="Montserrat"/>
              </a:rPr>
              <a:t>для </a:t>
            </a:r>
            <a:r>
              <a:rPr lang="ru-RU" sz="3200" dirty="0">
                <a:solidFill>
                  <a:srgbClr val="333333"/>
                </a:solidFill>
                <a:latin typeface="Montserrat"/>
              </a:rPr>
              <a:t>ГИА-11 в 2022 году будут: </a:t>
            </a:r>
            <a:endParaRPr lang="ru-RU" sz="3200" dirty="0" smtClean="0">
              <a:solidFill>
                <a:srgbClr val="333333"/>
              </a:solidFill>
              <a:latin typeface="Montserrat"/>
            </a:endParaRPr>
          </a:p>
          <a:p>
            <a:pPr marL="0" indent="0">
              <a:buNone/>
            </a:pPr>
            <a:endParaRPr lang="ru-RU" sz="3200" dirty="0" smtClean="0">
              <a:solidFill>
                <a:srgbClr val="333333"/>
              </a:solidFill>
              <a:latin typeface="Montserrat"/>
            </a:endParaRPr>
          </a:p>
          <a:p>
            <a:pPr marL="0" indent="0">
              <a:buNone/>
            </a:pPr>
            <a:endParaRPr lang="ru-RU" sz="3200" dirty="0">
              <a:solidFill>
                <a:srgbClr val="333333"/>
              </a:solidFill>
              <a:latin typeface="Montserrat"/>
            </a:endParaRPr>
          </a:p>
          <a:p>
            <a:pPr marL="0" indent="0">
              <a:buNone/>
            </a:pPr>
            <a:endParaRPr lang="ru-RU" dirty="0" smtClean="0">
              <a:solidFill>
                <a:srgbClr val="333333"/>
              </a:solidFill>
              <a:latin typeface="Montserra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Montserrat"/>
              </a:rPr>
              <a:t> Физика</a:t>
            </a:r>
            <a:r>
              <a:rPr lang="ru-RU" dirty="0">
                <a:solidFill>
                  <a:srgbClr val="333333"/>
                </a:solidFill>
                <a:latin typeface="Montserrat"/>
              </a:rPr>
              <a:t>; </a:t>
            </a:r>
            <a:endParaRPr lang="ru-RU" dirty="0" smtClean="0">
              <a:solidFill>
                <a:srgbClr val="333333"/>
              </a:solidFill>
              <a:latin typeface="Montserra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Montserrat"/>
              </a:rPr>
              <a:t> Химия;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Montserrat"/>
              </a:rPr>
              <a:t> Информатика</a:t>
            </a:r>
            <a:r>
              <a:rPr lang="ru-RU" dirty="0">
                <a:solidFill>
                  <a:srgbClr val="333333"/>
                </a:solidFill>
                <a:latin typeface="Montserrat"/>
              </a:rPr>
              <a:t>; </a:t>
            </a:r>
            <a:endParaRPr lang="ru-RU" dirty="0" smtClean="0">
              <a:solidFill>
                <a:srgbClr val="333333"/>
              </a:solidFill>
              <a:latin typeface="Montserra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Montserrat"/>
              </a:rPr>
              <a:t> Биология</a:t>
            </a:r>
            <a:r>
              <a:rPr lang="ru-RU" dirty="0">
                <a:solidFill>
                  <a:srgbClr val="333333"/>
                </a:solidFill>
                <a:latin typeface="Montserrat"/>
              </a:rPr>
              <a:t>; </a:t>
            </a:r>
            <a:endParaRPr lang="ru-RU" dirty="0" smtClean="0">
              <a:solidFill>
                <a:srgbClr val="333333"/>
              </a:solidFill>
              <a:latin typeface="Montserra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Montserrat"/>
              </a:rPr>
              <a:t> География;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Montserrat"/>
              </a:rPr>
              <a:t> Литература</a:t>
            </a:r>
            <a:endParaRPr lang="ru-RU" dirty="0">
              <a:solidFill>
                <a:srgbClr val="333333"/>
              </a:solidFill>
              <a:latin typeface="Montserra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Montserrat"/>
              </a:rPr>
              <a:t> История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Montserrat"/>
              </a:rPr>
              <a:t>Обществознание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Montserrat"/>
              </a:rPr>
              <a:t> Иностранные </a:t>
            </a:r>
            <a:r>
              <a:rPr lang="ru-RU" dirty="0">
                <a:solidFill>
                  <a:srgbClr val="333333"/>
                </a:solidFill>
                <a:latin typeface="Montserrat"/>
              </a:rPr>
              <a:t>языки (английский, немецкий, французский испанский)</a:t>
            </a:r>
          </a:p>
          <a:p>
            <a:pPr marL="0" indent="0">
              <a:buNone/>
            </a:pPr>
            <a:endParaRPr lang="ru-RU" dirty="0">
              <a:solidFill>
                <a:srgbClr val="333333"/>
              </a:solidFill>
              <a:latin typeface="Montserrat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rgbClr val="333333"/>
                </a:solidFill>
                <a:latin typeface="Montserrat"/>
              </a:rPr>
              <a:t>Подробнее: </a:t>
            </a:r>
            <a:r>
              <a:rPr lang="ru-RU" dirty="0" smtClean="0">
                <a:solidFill>
                  <a:srgbClr val="ED6428"/>
                </a:solidFill>
                <a:latin typeface="Montserrat"/>
                <a:hlinkClick r:id="rId2"/>
              </a:rPr>
              <a:t>https://2022-god.com/gia-v-2022-godu-obyazatelnye-predmety-izmeneniya/#__2022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001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08520" y="1340768"/>
            <a:ext cx="8784976" cy="4752528"/>
          </a:xfrm>
        </p:spPr>
        <p:txBody>
          <a:bodyPr>
            <a:noAutofit/>
          </a:bodyPr>
          <a:lstStyle/>
          <a:p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Итоговое </a:t>
            </a:r>
            <a:r>
              <a:rPr lang="en-US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 </a:t>
            </a: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сочинение</a:t>
            </a:r>
            <a:b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2021 – 2022</a:t>
            </a:r>
            <a:b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(</a:t>
            </a:r>
            <a:r>
              <a:rPr lang="ru-RU" sz="2800" dirty="0" smtClean="0">
                <a:latin typeface="Monotype Corsiva" pitchFamily="66" charset="0"/>
              </a:rPr>
              <a:t>допуск к ЕГЭ</a:t>
            </a:r>
            <a:r>
              <a:rPr lang="ru-RU" sz="2800" b="1" dirty="0" smtClean="0">
                <a:latin typeface="Monotype Corsiva" pitchFamily="66" charset="0"/>
              </a:rPr>
              <a:t>)</a:t>
            </a:r>
            <a:br>
              <a:rPr lang="ru-RU" sz="2800" b="1" dirty="0" smtClean="0"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>1 декабря 2021 г.</a:t>
            </a:r>
            <a:b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  <a:t/>
            </a:r>
            <a:br>
              <a:rPr lang="ru-RU" sz="6000" b="1" dirty="0" smtClean="0">
                <a:solidFill>
                  <a:schemeClr val="accent6">
                    <a:lumMod val="50000"/>
                  </a:schemeClr>
                </a:solidFill>
                <a:latin typeface="Monotype Corsiva" pitchFamily="66" charset="0"/>
              </a:rPr>
            </a:br>
            <a:r>
              <a:rPr lang="ru-RU" sz="2800" b="1" dirty="0" smtClean="0">
                <a:latin typeface="Monotype Corsiva" pitchFamily="66" charset="0"/>
              </a:rPr>
              <a:t>Дополнительные </a:t>
            </a:r>
            <a:r>
              <a:rPr lang="ru-RU" sz="2800" b="1" dirty="0">
                <a:latin typeface="Monotype Corsiva" pitchFamily="66" charset="0"/>
              </a:rPr>
              <a:t>даты — 2 февраля и 4 мая 2022 года</a:t>
            </a:r>
          </a:p>
        </p:txBody>
      </p:sp>
    </p:spTree>
    <p:extLst>
      <p:ext uri="{BB962C8B-B14F-4D97-AF65-F5344CB8AC3E}">
        <p14:creationId xmlns:p14="http://schemas.microsoft.com/office/powerpoint/2010/main" val="1677315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76866" y="620689"/>
            <a:ext cx="6798734" cy="864095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Календарь ЕГЭ 2022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5" y="1124744"/>
            <a:ext cx="6798736" cy="5112567"/>
          </a:xfrm>
        </p:spPr>
        <p:txBody>
          <a:bodyPr/>
          <a:lstStyle/>
          <a:p>
            <a:r>
              <a:rPr lang="ru-RU" dirty="0"/>
              <a:t>досрочный (с 20-х чисел марта до середины апреля 2022 года); </a:t>
            </a:r>
            <a:endParaRPr lang="ru-RU" dirty="0" smtClean="0"/>
          </a:p>
          <a:p>
            <a:r>
              <a:rPr lang="ru-RU" dirty="0" smtClean="0"/>
              <a:t>основной </a:t>
            </a:r>
            <a:r>
              <a:rPr lang="ru-RU" dirty="0"/>
              <a:t>(с последней недели мая до первых чисел июля 2022 года); </a:t>
            </a:r>
            <a:endParaRPr lang="ru-RU" dirty="0" smtClean="0"/>
          </a:p>
          <a:p>
            <a:r>
              <a:rPr lang="ru-RU" dirty="0" smtClean="0"/>
              <a:t>осенние </a:t>
            </a:r>
            <a:r>
              <a:rPr lang="ru-RU" dirty="0"/>
              <a:t>пересдачи (в сентябре 2022 года</a:t>
            </a:r>
            <a:r>
              <a:rPr lang="ru-RU" dirty="0" smtClean="0"/>
              <a:t>)</a:t>
            </a:r>
            <a:endParaRPr lang="en-US" u="sng" dirty="0"/>
          </a:p>
          <a:p>
            <a:pPr marL="0" indent="0" algn="ctr">
              <a:buNone/>
            </a:pPr>
            <a:r>
              <a:rPr lang="en-US" u="sng" dirty="0" smtClean="0">
                <a:hlinkClick r:id="rId2"/>
              </a:rPr>
              <a:t>www.ege.spb.ru</a:t>
            </a:r>
            <a:endParaRPr lang="en-US" u="sng" dirty="0"/>
          </a:p>
          <a:p>
            <a:pPr marL="0" indent="0" algn="ctr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8399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3234" y="1023286"/>
            <a:ext cx="7514035" cy="63526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ru-RU" sz="33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Сроки ГИА (проект)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29134" y="1658554"/>
            <a:ext cx="3455391" cy="433137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класс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3569" y="2091691"/>
            <a:ext cx="3744416" cy="3108959"/>
          </a:xfrm>
        </p:spPr>
        <p:txBody>
          <a:bodyPr/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Русский язык (ОГЭ)- 15.06.2022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Русский язык (ГВЭ)-15.06.2022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Математика (ОГЭ)- 23.05.2022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Математика (ГВЭ)- 23.05.2022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60366" y="1658553"/>
            <a:ext cx="3466903" cy="433138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 класс</a:t>
            </a:r>
            <a:endParaRPr lang="ru-RU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572000" y="2091691"/>
            <a:ext cx="3672408" cy="310895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Сочинение(изложение)- 01.12.2021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1800" b="1" dirty="0">
                <a:latin typeface="Monotype Corsiva" pitchFamily="66" charset="0"/>
              </a:rPr>
              <a:t>дополнительные даты — 2 февраля и 4 мая 2022 года)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(ЕГЭ)- 30.05.2022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Русский язык (ГВЭ)- 30.05.2022</a:t>
            </a:r>
          </a:p>
          <a:p>
            <a:pPr marL="0" indent="0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(ЕГЭ)- 02.06.2022</a:t>
            </a:r>
          </a:p>
          <a:p>
            <a:pPr marL="0" indent="0">
              <a:buNone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(ГВЭ)- 02.06.2022</a:t>
            </a:r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7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692696"/>
            <a:ext cx="748883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b="1" dirty="0">
                <a:solidFill>
                  <a:srgbClr val="99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Сравнение: Минимальное количество баллов ЕГЭ для поступления в ВУЗ</a:t>
            </a:r>
            <a:endParaRPr lang="ru-RU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4298552"/>
              </p:ext>
            </p:extLst>
          </p:nvPr>
        </p:nvGraphicFramePr>
        <p:xfrm>
          <a:off x="1019385" y="1412780"/>
          <a:ext cx="7272808" cy="468051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096344"/>
                <a:gridCol w="1752195"/>
                <a:gridCol w="2424269"/>
              </a:tblGrid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2021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2022</a:t>
                      </a:r>
                      <a:endParaRPr lang="ru-RU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русский язык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математика (профильная)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27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физика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химия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информатика и ИКТ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44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биология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39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история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география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37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иностранные языки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обществознание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  <a:tr h="3900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литература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32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40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716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340768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/>
            <a:r>
              <a:rPr lang="ru-RU" sz="3200" dirty="0" smtClean="0"/>
              <a:t>   Сайт ГБОУ Центр образования № 170</a:t>
            </a:r>
          </a:p>
          <a:p>
            <a:pPr algn="ctr" fontAlgn="base"/>
            <a:endParaRPr lang="ru-RU" sz="3200" dirty="0" smtClean="0"/>
          </a:p>
          <a:p>
            <a:pPr algn="ctr" fontAlgn="base"/>
            <a:r>
              <a:rPr lang="ru-RU" sz="3200" dirty="0"/>
              <a:t> </a:t>
            </a:r>
            <a:r>
              <a:rPr lang="ru-RU" sz="3200" dirty="0" smtClean="0"/>
              <a:t>              </a:t>
            </a:r>
            <a:r>
              <a:rPr lang="en-US" sz="3200" u="sng" dirty="0" smtClean="0">
                <a:hlinkClick r:id="rId2"/>
              </a:rPr>
              <a:t>co170@obr.gov.spb.ru</a:t>
            </a:r>
            <a:endParaRPr lang="ru-RU" sz="3200" u="sng" dirty="0" smtClean="0"/>
          </a:p>
          <a:p>
            <a:pPr algn="ctr"/>
            <a:endParaRPr lang="ru-RU" sz="3200" u="sng" dirty="0"/>
          </a:p>
          <a:p>
            <a:pPr algn="ctr"/>
            <a:r>
              <a:rPr lang="ru-RU" sz="3200" dirty="0" smtClean="0"/>
              <a:t>Раздел ГИА</a:t>
            </a:r>
          </a:p>
        </p:txBody>
      </p:sp>
    </p:spTree>
    <p:extLst>
      <p:ext uri="{BB962C8B-B14F-4D97-AF65-F5344CB8AC3E}">
        <p14:creationId xmlns:p14="http://schemas.microsoft.com/office/powerpoint/2010/main" val="149571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124744"/>
            <a:ext cx="777686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 smtClean="0">
                <a:solidFill>
                  <a:srgbClr val="FF0000"/>
                </a:solidFill>
              </a:rPr>
              <a:t>13 октября 2021 </a:t>
            </a:r>
            <a:r>
              <a:rPr lang="ru-RU" sz="2000" dirty="0" smtClean="0">
                <a:solidFill>
                  <a:srgbClr val="C00000"/>
                </a:solidFill>
              </a:rPr>
              <a:t>г.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проводилось </a:t>
            </a:r>
            <a:r>
              <a:rPr lang="ru-RU" sz="2000" b="1" dirty="0" smtClean="0"/>
              <a:t> сочинение по литературе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для обучающихся 11-х классов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на основании</a:t>
            </a:r>
          </a:p>
          <a:p>
            <a:pPr algn="ctr">
              <a:lnSpc>
                <a:spcPct val="150000"/>
              </a:lnSpc>
            </a:pPr>
            <a:r>
              <a:rPr lang="ru-RU" sz="2000" b="1" dirty="0" smtClean="0"/>
              <a:t>Распоряжения</a:t>
            </a:r>
            <a:r>
              <a:rPr lang="ru-RU" sz="2000" dirty="0" smtClean="0"/>
              <a:t> Комитета по образованию от 10.09.2021 № 2561-р</a:t>
            </a:r>
          </a:p>
          <a:p>
            <a:pPr algn="ctr">
              <a:lnSpc>
                <a:spcPct val="150000"/>
              </a:lnSpc>
            </a:pPr>
            <a:r>
              <a:rPr lang="ru-RU" sz="2000" dirty="0" smtClean="0"/>
              <a:t>«</a:t>
            </a:r>
            <a:r>
              <a:rPr lang="ru-RU" sz="2000" i="1" dirty="0" smtClean="0"/>
              <a:t>Об утверждении </a:t>
            </a:r>
            <a:r>
              <a:rPr lang="ru-RU" sz="2000" i="1" dirty="0"/>
              <a:t>П</a:t>
            </a:r>
            <a:r>
              <a:rPr lang="ru-RU" sz="2000" i="1" dirty="0" smtClean="0"/>
              <a:t>орядка проведения сочинения по литературе для обучающихся 11-х классов общеобразовательных</a:t>
            </a:r>
          </a:p>
          <a:p>
            <a:pPr algn="ctr">
              <a:lnSpc>
                <a:spcPct val="150000"/>
              </a:lnSpc>
            </a:pPr>
            <a:r>
              <a:rPr lang="ru-RU" sz="2000" i="1" dirty="0" smtClean="0"/>
              <a:t>организаций Санкт-Петербурга в 2021 году</a:t>
            </a:r>
            <a:r>
              <a:rPr lang="ru-RU" sz="2000" dirty="0" smtClean="0"/>
              <a:t>»</a:t>
            </a:r>
          </a:p>
          <a:p>
            <a:pPr algn="ctr">
              <a:lnSpc>
                <a:spcPct val="150000"/>
              </a:lnSpc>
            </a:pP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348577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Monotype Corsiva" pitchFamily="66" charset="0"/>
              </a:rPr>
              <a:t>Направления 2021-2022 </a:t>
            </a:r>
            <a:r>
              <a:rPr lang="ru-RU" b="1" dirty="0" err="1" smtClean="0">
                <a:solidFill>
                  <a:srgbClr val="C00000"/>
                </a:solidFill>
                <a:latin typeface="Monotype Corsiva" pitchFamily="66" charset="0"/>
              </a:rPr>
              <a:t>гг</a:t>
            </a:r>
            <a:endParaRPr lang="ru-RU" b="1" dirty="0">
              <a:solidFill>
                <a:srgbClr val="C00000"/>
              </a:solidFill>
              <a:latin typeface="Monotype Corsiva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2492896"/>
            <a:ext cx="7076009" cy="344499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dirty="0"/>
              <a:t>1. Человек путешествующий: дорога в жизни человека</a:t>
            </a:r>
            <a:br>
              <a:rPr lang="ru-RU" sz="2800" b="1" dirty="0"/>
            </a:br>
            <a:r>
              <a:rPr lang="ru-RU" sz="2800" b="1" dirty="0"/>
              <a:t>2. Цивилизация и технологии — спасение, вызов или трагедия?</a:t>
            </a:r>
            <a:br>
              <a:rPr lang="ru-RU" sz="2800" b="1" dirty="0"/>
            </a:br>
            <a:r>
              <a:rPr lang="ru-RU" sz="2800" b="1" dirty="0"/>
              <a:t>3. Преступление и наказание — вечная тема</a:t>
            </a:r>
            <a:br>
              <a:rPr lang="ru-RU" sz="2800" b="1" dirty="0"/>
            </a:br>
            <a:r>
              <a:rPr lang="ru-RU" sz="2800" b="1" dirty="0"/>
              <a:t>4. Книга (музыка, спектакль, фильм) — про меня</a:t>
            </a:r>
            <a:br>
              <a:rPr lang="ru-RU" sz="2800" b="1" dirty="0"/>
            </a:br>
            <a:r>
              <a:rPr lang="ru-RU" sz="2800" b="1" dirty="0"/>
              <a:t>5. Кому на Руси жить хорошо? — вопрос гражданина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16265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19672" y="2420888"/>
            <a:ext cx="5995552" cy="8617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2060"/>
                </a:solidFill>
                <a:hlinkClick r:id="rId2"/>
              </a:rPr>
              <a:t>https://</a:t>
            </a:r>
            <a:r>
              <a:rPr lang="en-US" sz="3200" dirty="0" smtClean="0">
                <a:solidFill>
                  <a:srgbClr val="002060"/>
                </a:solidFill>
                <a:hlinkClick r:id="rId2"/>
              </a:rPr>
              <a:t>fipi.ru/itogovoe-sochinenie</a:t>
            </a:r>
            <a:endParaRPr lang="ru-RU" sz="3200" dirty="0" smtClean="0">
              <a:solidFill>
                <a:srgbClr val="00206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5520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844824"/>
            <a:ext cx="741682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Рекомендуемый объем сочинения – 350 слов</a:t>
            </a:r>
          </a:p>
          <a:p>
            <a:endParaRPr lang="ru-RU" sz="2000" dirty="0"/>
          </a:p>
          <a:p>
            <a:pPr>
              <a:lnSpc>
                <a:spcPct val="200000"/>
              </a:lnSpc>
            </a:pPr>
            <a:r>
              <a:rPr lang="ru-RU" sz="2000" dirty="0" smtClean="0"/>
              <a:t>Если в сочинении менее 350 слов (в подсчет включаются все слова, в том числе служебные), то за сочинение выставляется неудовлетворительная отметка.</a:t>
            </a:r>
          </a:p>
          <a:p>
            <a:pPr>
              <a:lnSpc>
                <a:spcPct val="200000"/>
              </a:lnSpc>
            </a:pPr>
            <a:r>
              <a:rPr lang="ru-RU" sz="2000" dirty="0" smtClean="0"/>
              <a:t>Максимальное количество слов не устанавливается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10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11560" y="1052736"/>
            <a:ext cx="8064896" cy="4652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70510" algn="ctr" fontAlgn="t">
              <a:lnSpc>
                <a:spcPct val="150000"/>
              </a:lnSpc>
              <a:spcAft>
                <a:spcPts val="1000"/>
              </a:spcAft>
            </a:pPr>
            <a:r>
              <a:rPr lang="ru-RU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Положение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ctr" fontAlgn="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 индивидуальном проекте обучающихся 10-11 классов</a:t>
            </a:r>
            <a:endParaRPr lang="ru-RU" sz="3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270510" algn="ctr" fontAlgn="t">
              <a:lnSpc>
                <a:spcPct val="150000"/>
              </a:lnSpc>
              <a:spcAft>
                <a:spcPts val="0"/>
              </a:spcAft>
            </a:pPr>
            <a:r>
              <a:rPr lang="ru-RU" sz="32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соответствии с ФГОС </a:t>
            </a:r>
            <a:r>
              <a:rPr lang="ru-RU" sz="3200" b="1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СОО</a:t>
            </a:r>
          </a:p>
          <a:p>
            <a:pPr indent="270510" algn="ctr" fontAlgn="t">
              <a:lnSpc>
                <a:spcPct val="150000"/>
              </a:lnSpc>
              <a:spcAft>
                <a:spcPts val="0"/>
              </a:spcAft>
            </a:pPr>
            <a:r>
              <a:rPr lang="ru-RU" sz="32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ГБОУ Центр образования от </a:t>
            </a:r>
          </a:p>
          <a:p>
            <a:pPr indent="270510" algn="ctr" fontAlgn="t">
              <a:lnSpc>
                <a:spcPct val="150000"/>
              </a:lnSpc>
              <a:spcAft>
                <a:spcPts val="0"/>
              </a:spcAft>
            </a:pPr>
            <a:r>
              <a:rPr lang="ru-RU" sz="3200" dirty="0"/>
              <a:t> «28 »  августа  2020 г</a:t>
            </a:r>
            <a:endParaRPr lang="ru-RU" sz="3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39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15337"/>
            <a:ext cx="7776864" cy="1303867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Индивидуальный итоговый проект </a:t>
            </a:r>
            <a:endParaRPr lang="ru-RU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76865" y="1988841"/>
            <a:ext cx="6798736" cy="3946292"/>
          </a:xfrm>
        </p:spPr>
        <p:txBody>
          <a:bodyPr>
            <a:normAutofit/>
          </a:bodyPr>
          <a:lstStyle/>
          <a:p>
            <a:pPr lvl="1"/>
            <a:r>
              <a:rPr lang="ru-RU" dirty="0"/>
              <a:t>Индивидуальный итоговый проект является основным объектом оценки метапредметных результатов, полученных учащимися в ходе освоения междисциплинарных учебных программ. </a:t>
            </a:r>
            <a:endParaRPr lang="ru-RU" sz="1800" dirty="0"/>
          </a:p>
          <a:p>
            <a:pPr lvl="1"/>
            <a:r>
              <a:rPr lang="ru-RU" dirty="0"/>
              <a:t>Руководителем проекта является учитель-предметник, классный руководитель, педагог - организатор, педагог дополнительного образования.</a:t>
            </a:r>
            <a:endParaRPr lang="ru-RU" sz="1800" dirty="0"/>
          </a:p>
          <a:p>
            <a:pPr lvl="1"/>
            <a:r>
              <a:rPr lang="ru-RU" dirty="0"/>
              <a:t>Темы проектов могут предлагаться как педагогом, так и учениками. </a:t>
            </a:r>
            <a:endParaRPr lang="ru-RU" sz="1800" dirty="0"/>
          </a:p>
          <a:p>
            <a:pPr lvl="1"/>
            <a:r>
              <a:rPr lang="ru-RU" dirty="0"/>
              <a:t>Проект может быть только индивидуальным.</a:t>
            </a:r>
            <a:endParaRPr lang="ru-RU" sz="1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3816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151033"/>
            <a:ext cx="7920880" cy="45719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Требования к оформлению </a:t>
            </a:r>
            <a:r>
              <a:rPr lang="ru-RU" b="1" dirty="0" smtClean="0"/>
              <a:t>ИП </a:t>
            </a:r>
            <a:r>
              <a:rPr lang="ru-RU" dirty="0" smtClean="0"/>
              <a:t>Структура </a:t>
            </a:r>
            <a:r>
              <a:rPr lang="ru-RU" dirty="0"/>
              <a:t>ИП</a:t>
            </a:r>
            <a:r>
              <a:rPr lang="ru-RU" b="1" dirty="0"/>
              <a:t/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700808"/>
            <a:ext cx="7560840" cy="4464495"/>
          </a:xfrm>
        </p:spPr>
        <p:txBody>
          <a:bodyPr/>
          <a:lstStyle/>
          <a:p>
            <a:pPr lvl="2">
              <a:buFont typeface="Wingdings" panose="05000000000000000000" pitchFamily="2" charset="2"/>
              <a:buChar char="Ø"/>
            </a:pPr>
            <a:r>
              <a:rPr lang="ru-RU" u="sng" dirty="0"/>
              <a:t>Титульный лист </a:t>
            </a:r>
            <a:r>
              <a:rPr lang="ru-RU" dirty="0"/>
              <a:t>(Название 00, тема проекта, ФИО руководителя проекта, ФИО ученика, класс, допуск к защите, год</a:t>
            </a:r>
            <a:r>
              <a:rPr lang="ru-RU" dirty="0" smtClean="0"/>
              <a:t>);</a:t>
            </a:r>
            <a:endParaRPr lang="ru-RU" sz="16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ru-RU" u="sng" dirty="0" smtClean="0"/>
              <a:t>Введение–1-2 </a:t>
            </a:r>
            <a:r>
              <a:rPr lang="ru-RU" u="sng" dirty="0"/>
              <a:t>страницы</a:t>
            </a:r>
            <a:r>
              <a:rPr lang="ru-RU" dirty="0"/>
              <a:t>: исходный замысел (актуальность, цель, задачи, назначение </a:t>
            </a:r>
            <a:r>
              <a:rPr lang="ru-RU" dirty="0" smtClean="0"/>
              <a:t>проекта)</a:t>
            </a:r>
            <a:endParaRPr lang="ru-RU" sz="14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ru-RU" u="sng" dirty="0" smtClean="0"/>
              <a:t>Глава </a:t>
            </a:r>
            <a:r>
              <a:rPr lang="ru-RU" u="sng" dirty="0"/>
              <a:t>1</a:t>
            </a:r>
            <a:r>
              <a:rPr lang="ru-RU" dirty="0"/>
              <a:t>. Обзор литературы, анализ предыдущих исследований на эту тему.</a:t>
            </a:r>
            <a:endParaRPr lang="ru-RU" sz="1400" dirty="0"/>
          </a:p>
          <a:p>
            <a:pPr marL="0" indent="0">
              <a:buNone/>
            </a:pPr>
            <a:r>
              <a:rPr lang="ru-RU" dirty="0" smtClean="0"/>
              <a:t>      Если </a:t>
            </a:r>
            <a:r>
              <a:rPr lang="ru-RU" dirty="0"/>
              <a:t>работа исследовательская, то обязательно </a:t>
            </a:r>
            <a:r>
              <a:rPr lang="ru-RU" dirty="0" smtClean="0"/>
              <a:t>   описать</a:t>
            </a:r>
            <a:r>
              <a:rPr lang="ru-RU" dirty="0"/>
              <a:t>: объект, предмет исследования, </a:t>
            </a:r>
            <a:r>
              <a:rPr lang="ru-RU" dirty="0" smtClean="0"/>
              <a:t>методику.</a:t>
            </a:r>
            <a:endParaRPr lang="ru-RU" sz="2000" dirty="0" smtClean="0"/>
          </a:p>
          <a:p>
            <a:pPr lvl="3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u="sng" dirty="0" smtClean="0"/>
              <a:t>Глава 2</a:t>
            </a:r>
            <a:r>
              <a:rPr lang="ru-RU" dirty="0" smtClean="0"/>
              <a:t>. Результаты исследования по теме и их представление</a:t>
            </a:r>
            <a:endParaRPr lang="ru-RU" sz="14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ru-RU" dirty="0" smtClean="0"/>
              <a:t> </a:t>
            </a:r>
            <a:r>
              <a:rPr lang="ru-RU" u="sng" dirty="0" smtClean="0"/>
              <a:t>Общие </a:t>
            </a:r>
            <a:r>
              <a:rPr lang="ru-RU" u="sng" dirty="0"/>
              <a:t>выводы или заключение</a:t>
            </a:r>
            <a:r>
              <a:rPr lang="ru-RU" dirty="0"/>
              <a:t>. </a:t>
            </a:r>
            <a:r>
              <a:rPr lang="ru-RU" dirty="0" smtClean="0"/>
              <a:t>                                                         В </a:t>
            </a:r>
            <a:r>
              <a:rPr lang="ru-RU" dirty="0"/>
              <a:t>заключении </a:t>
            </a:r>
            <a:r>
              <a:rPr lang="ru-RU" dirty="0" smtClean="0"/>
              <a:t> рекомендации </a:t>
            </a:r>
            <a:r>
              <a:rPr lang="ru-RU" dirty="0"/>
              <a:t>и </a:t>
            </a:r>
            <a:r>
              <a:rPr lang="ru-RU" dirty="0" smtClean="0"/>
              <a:t>перспективы.</a:t>
            </a:r>
            <a:endParaRPr lang="ru-RU" sz="1400" dirty="0"/>
          </a:p>
          <a:p>
            <a:pPr lvl="3">
              <a:buFont typeface="Wingdings" panose="05000000000000000000" pitchFamily="2" charset="2"/>
              <a:buChar char="Ø"/>
            </a:pPr>
            <a:r>
              <a:rPr lang="ru-RU" dirty="0" smtClean="0"/>
              <a:t> Список </a:t>
            </a:r>
            <a:r>
              <a:rPr lang="ru-RU" dirty="0"/>
              <a:t>использованной литературы.</a:t>
            </a:r>
            <a:endParaRPr lang="ru-RU" sz="14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975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туральные материалы">
  <a:themeElements>
    <a:clrScheme name="Натуральные материалы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Натуральные материалы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Натуральные материалы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782</TotalTime>
  <Words>1285</Words>
  <Application>Microsoft Office PowerPoint</Application>
  <PresentationFormat>Экран (4:3)</PresentationFormat>
  <Paragraphs>241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2" baseType="lpstr">
      <vt:lpstr>Arial</vt:lpstr>
      <vt:lpstr>Calibri</vt:lpstr>
      <vt:lpstr>Garamond</vt:lpstr>
      <vt:lpstr>Monotype Corsiva</vt:lpstr>
      <vt:lpstr>Montserrat</vt:lpstr>
      <vt:lpstr>Open Sans</vt:lpstr>
      <vt:lpstr>Times New Roman</vt:lpstr>
      <vt:lpstr>Wingdings</vt:lpstr>
      <vt:lpstr>Натуральные материалы</vt:lpstr>
      <vt:lpstr>Презентация PowerPoint</vt:lpstr>
      <vt:lpstr>Итоговое  сочинение 2021 – 2022 (допуск к ЕГЭ) 1 декабря 2021 г.  Дополнительные даты — 2 февраля и 4 мая 2022 года</vt:lpstr>
      <vt:lpstr>Презентация PowerPoint</vt:lpstr>
      <vt:lpstr>Направления 2021-2022 гг</vt:lpstr>
      <vt:lpstr>Презентация PowerPoint</vt:lpstr>
      <vt:lpstr>Презентация PowerPoint</vt:lpstr>
      <vt:lpstr>Презентация PowerPoint</vt:lpstr>
      <vt:lpstr>Индивидуальный итоговый проект </vt:lpstr>
      <vt:lpstr>Требования к оформлению ИП Структура ИП </vt:lpstr>
      <vt:lpstr>Технические требования к ИП</vt:lpstr>
      <vt:lpstr>Презентация PowerPoint</vt:lpstr>
      <vt:lpstr>Презентация PowerPoint</vt:lpstr>
      <vt:lpstr>Защита проекта – публично</vt:lpstr>
      <vt:lpstr>Требования к процедуре проведения защиты проекта </vt:lpstr>
      <vt:lpstr>Презентация PowerPoint</vt:lpstr>
      <vt:lpstr>Презентация PowerPoint</vt:lpstr>
      <vt:lpstr>ЕГЭ 2022 год </vt:lpstr>
      <vt:lpstr>Презентация PowerPoint</vt:lpstr>
      <vt:lpstr>Презентация PowerPoint</vt:lpstr>
      <vt:lpstr>Календарь ЕГЭ 2022 </vt:lpstr>
      <vt:lpstr>Сроки ГИА (проект)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сочинение 2021 - 2022</dc:title>
  <dc:creator>user</dc:creator>
  <cp:lastModifiedBy>user</cp:lastModifiedBy>
  <cp:revision>48</cp:revision>
  <dcterms:created xsi:type="dcterms:W3CDTF">2021-09-01T19:13:33Z</dcterms:created>
  <dcterms:modified xsi:type="dcterms:W3CDTF">2021-10-25T12:47:51Z</dcterms:modified>
</cp:coreProperties>
</file>