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1" r:id="rId5"/>
    <p:sldId id="280" r:id="rId6"/>
    <p:sldId id="276" r:id="rId7"/>
    <p:sldId id="287" r:id="rId8"/>
    <p:sldId id="275" r:id="rId9"/>
    <p:sldId id="271" r:id="rId10"/>
    <p:sldId id="310" r:id="rId11"/>
    <p:sldId id="311" r:id="rId12"/>
    <p:sldId id="305" r:id="rId13"/>
    <p:sldId id="282" r:id="rId14"/>
    <p:sldId id="284" r:id="rId15"/>
    <p:sldId id="277" r:id="rId16"/>
    <p:sldId id="283" r:id="rId17"/>
    <p:sldId id="285" r:id="rId18"/>
    <p:sldId id="286" r:id="rId19"/>
    <p:sldId id="273" r:id="rId20"/>
    <p:sldId id="279" r:id="rId21"/>
    <p:sldId id="288" r:id="rId22"/>
    <p:sldId id="269" r:id="rId23"/>
    <p:sldId id="270" r:id="rId24"/>
    <p:sldId id="265" r:id="rId25"/>
    <p:sldId id="263" r:id="rId26"/>
    <p:sldId id="307" r:id="rId27"/>
    <p:sldId id="292" r:id="rId28"/>
    <p:sldId id="299" r:id="rId29"/>
    <p:sldId id="300" r:id="rId30"/>
    <p:sldId id="301" r:id="rId31"/>
    <p:sldId id="291" r:id="rId32"/>
    <p:sldId id="304" r:id="rId33"/>
    <p:sldId id="290" r:id="rId34"/>
    <p:sldId id="289" r:id="rId35"/>
    <p:sldId id="297" r:id="rId36"/>
    <p:sldId id="303" r:id="rId37"/>
    <p:sldId id="296" r:id="rId38"/>
    <p:sldId id="302"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0A58B-0909-4E05-8A3A-51D04724AEB6}"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A9B38-C17E-45B1-B16B-7A6ACAE307D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BCB929-1375-4F8A-A42A-50FF0A90040C}"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40630AC9-C9BB-4E37-AACE-EF60B6130DB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40630AC9-C9BB-4E37-AACE-EF60B6130DB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40630AC9-C9BB-4E37-AACE-EF60B6130DB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40630AC9-C9BB-4E37-AACE-EF60B6130DB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40630AC9-C9BB-4E37-AACE-EF60B6130DBF}"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40630AC9-C9BB-4E37-AACE-EF60B6130DB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40630AC9-C9BB-4E37-AACE-EF60B6130DBF}"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40630AC9-C9BB-4E37-AACE-EF60B6130DBF}"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630AC9-C9BB-4E37-AACE-EF60B6130DBF}"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40630AC9-C9BB-4E37-AACE-EF60B6130DB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40630AC9-C9BB-4E37-AACE-EF60B6130DBF}"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30AC9-C9BB-4E37-AACE-EF60B6130DBF}"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D6C6E-3743-4ECF-9ABA-A68E4FF361F7}"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hyperlink" Target="http://school41-tmn.org.ru/images/%D0%9F%D1%80%D0%B8%D0%BA%D0%B0%D0%B7%D1%8B/%D0%9F%D0%B0%D0%BC%D1%8F%D1%82%D0%BA%D0%B0%20%D0%B4%D0%BB%D1%8F%20%D1%83%D1%87%D0%B8%D1%82%D0%B5%D0%BB%D0%B5%D0%B9%20%D0%BE%20%D0%BF%D0%B5%D1%80%D0%B5%D1%85%D0%BE%D0%B4%D0%B5%20%D0%BD%D0%B0%20%D0%BD%D0%BE%D0%B2%D1%8B%D0%B9%20%D0%A4%D0%93%D0%9E%D0%A1.pdf" TargetMode="External"/><Relationship Id="rId8" Type="http://schemas.openxmlformats.org/officeDocument/2006/relationships/hyperlink" Target="http://school41-tmn.org.ru/images/%D0%9F%D1%80%D0%B8%D0%BA%D0%B0%D0%B7%D1%8B/%D0%9F%D0%B0%D0%BC%D1%8F%D1%82%D0%BA%D0%B0%20%D0%B4%D0%BB%D1%8F%20%D1%80%D0%BE%D0%B4%D0%B8%D1%82%D0%B5%D0%BB%D0%B5%D0%B9%20%D0%BE%20%D0%BF%D0%B5%D1%80%D0%B5%D1%85%D0%BE%D0%B4%D0%B5%20%D0%BD%D0%B0%20%D0%A4%D0%93%D0%9E%D0%A1-2021.pdf" TargetMode="External"/><Relationship Id="rId7" Type="http://schemas.openxmlformats.org/officeDocument/2006/relationships/hyperlink" Target="http://school41-tmn.org.ru/images/%D0%9F%D1%80%D0%B8%D0%BA%D0%B0%D0%B7%D1%8B/%D0%A4%D0%93%D0%9E%D0%A1%203%20%D0%BF%D0%BE%D0%BA%D0%BE%D0%BB%D0%B5%D0%BD%D0%B8%D1%8F_%D0%BF%D0%B0%D0%BC%D1%8F%D1%82%D0%BA%D0%B0%20%D0%B4%D0%BB%D1%8F%20%D1%80%D0%BE%D0%B4%D0%B8%D1%82%D0%B5%D0%BB%D0%B5%D0%B9.pdf" TargetMode="External"/><Relationship Id="rId6" Type="http://schemas.openxmlformats.org/officeDocument/2006/relationships/hyperlink" Target="https://ivanschool15.ru/images/Files/FGOS_3_pokol/pegag-fgos.pdf" TargetMode="External"/><Relationship Id="rId5" Type="http://schemas.openxmlformats.org/officeDocument/2006/relationships/hyperlink" Target="http://school41-tmn.org.ru/images/%D0%9F%D1%80%D0%B8%D0%BA%D0%B0%D0%B7%D1%8B/%D0%9D%D0%BE%D0%B2%D1%8B%D0%B9%20%D0%A4%D0%93%D0%9E%D0%A1%20%D1%82%D1%80%D0%B5%D1%82%D1%8C%D0%B5%D0%B3%D0%BE%20%D0%BF%D0%BE%D0%BA%D0%BE%D0%BB%D0%B5%D0%BD%D0%B8%D1%8F.pdf" TargetMode="External"/><Relationship Id="rId4" Type="http://schemas.openxmlformats.org/officeDocument/2006/relationships/hyperlink" Target="https://www.garant.ru/products/ipo/prime/doc/401333920/#1000" TargetMode="External"/><Relationship Id="rId3" Type="http://schemas.openxmlformats.org/officeDocument/2006/relationships/hyperlink" Target="https://www.garant.ru/products/ipo/prime/doc/400807193/#1000" TargetMode="External"/><Relationship Id="rId2" Type="http://schemas.openxmlformats.org/officeDocument/2006/relationships/hyperlink" Target="http://publication.pravo.gov.ru/Document/View/0001202107050027" TargetMode="External"/><Relationship Id="rId10" Type="http://schemas.openxmlformats.org/officeDocument/2006/relationships/slideLayout" Target="../slideLayouts/slideLayout2.xml"/><Relationship Id="rId1" Type="http://schemas.openxmlformats.org/officeDocument/2006/relationships/hyperlink" Target="http://publication.pravo.gov.ru/Document/View/000120210705002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4274341"/>
          </a:xfrm>
          <a:solidFill>
            <a:srgbClr val="CCFFCC"/>
          </a:solidFill>
        </p:spPr>
        <p:style>
          <a:lnRef idx="1">
            <a:schemeClr val="accent1"/>
          </a:lnRef>
          <a:fillRef idx="2">
            <a:schemeClr val="accent1"/>
          </a:fillRef>
          <a:effectRef idx="1">
            <a:schemeClr val="accent1"/>
          </a:effectRef>
          <a:fontRef idx="minor">
            <a:schemeClr val="dk1"/>
          </a:fontRef>
        </p:style>
        <p:txBody>
          <a:bodyPr>
            <a:noAutofit/>
          </a:bodyPr>
          <a:lstStyle/>
          <a:p>
            <a:r>
              <a:rPr lang="ru-RU" sz="3200" b="1" i="1" dirty="0">
                <a:solidFill>
                  <a:schemeClr val="accent1">
                    <a:lumMod val="50000"/>
                  </a:schemeClr>
                </a:solidFill>
                <a:latin typeface="Times New Roman" panose="02020603050405020304" pitchFamily="18" charset="0"/>
                <a:cs typeface="Times New Roman" panose="02020603050405020304" pitchFamily="18" charset="0"/>
              </a:rPr>
              <a:t>                                Родительское собрание</a:t>
            </a:r>
            <a:br>
              <a:rPr lang="ru-RU" sz="3200" b="1" i="1" dirty="0">
                <a:solidFill>
                  <a:schemeClr val="accent1">
                    <a:lumMod val="50000"/>
                  </a:schemeClr>
                </a:solidFill>
                <a:latin typeface="Times New Roman" panose="02020603050405020304" pitchFamily="18" charset="0"/>
                <a:cs typeface="Times New Roman" panose="02020603050405020304" pitchFamily="18" charset="0"/>
              </a:rPr>
            </a:br>
            <a:br>
              <a:rPr lang="ru-RU" sz="3200" b="1" i="1" dirty="0">
                <a:solidFill>
                  <a:schemeClr val="accent1">
                    <a:lumMod val="50000"/>
                  </a:schemeClr>
                </a:solidFill>
                <a:latin typeface="Times New Roman" panose="02020603050405020304" pitchFamily="18" charset="0"/>
                <a:cs typeface="Times New Roman" panose="02020603050405020304" pitchFamily="18" charset="0"/>
              </a:rPr>
            </a:br>
            <a:r>
              <a:rPr lang="ru-RU" sz="32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Реализация  ФГОС третьего поколения </a:t>
            </a:r>
            <a:br>
              <a:rPr lang="ru-RU" sz="32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в 2022 -2023 учебном году</a:t>
            </a:r>
            <a:br>
              <a:rPr lang="ru-RU" sz="3200" dirty="0">
                <a:solidFill>
                  <a:srgbClr val="002060"/>
                </a:solidFill>
                <a:latin typeface="Times New Roman" panose="02020603050405020304" pitchFamily="18" charset="0"/>
                <a:cs typeface="Times New Roman" panose="02020603050405020304" pitchFamily="18" charset="0"/>
              </a:rPr>
            </a:b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https://image.jimcdn.com/app/cms/image/transf/dimension=544x10000:format=jpg/path/s6a4dfd09a5bd1ee9/image/ie65dd24adf199785/version/1520769514/imag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34274" y="4274342"/>
            <a:ext cx="4018085" cy="2347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Что дают обновленные ФГОС?</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  Приводят стандарты в соответствие Федеральному Закону «Об образовании в Российской Федерации»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Устанавливают вариативность сроков реализации программ.</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Детализируют условия реализации образовательных программ.</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Конкретизируют содержание образовательных результатов, осовременивают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результаты.</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 Оптимизируют требования к образовательным рабочим программам. </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Нормативно – правовая база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В соответствии с Приказом Министерства просвещения Российской Федерации от 31.05.2021 № 287 "Об утверждении федерального государственного образовательного стандарта основного общего образования" (Зарегистрирован 05.07.2021 № 64101) был утвержден новый ФГОС и было установлено, что прием на обучение по ФГОС, утвержденным приказом МО и науки РФ от 17.12.2010 № 1897, прекращается 1 сентября 2022 г</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Нормативно – правовая база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lvl="0"/>
            <a:r>
              <a:rPr lang="ru-RU" sz="2200" b="1" u="sng" dirty="0">
                <a:latin typeface="Times New Roman" panose="02020603050405020304" pitchFamily="18" charset="0"/>
                <a:cs typeface="Times New Roman" panose="02020603050405020304" pitchFamily="18" charset="0"/>
                <a:hlinkClick r:id="rId1"/>
              </a:rPr>
              <a:t>Приказ Министерства просвещения РФ от 31 мая 2021 г. № 286 “Об утверждении федерального государственного образовательного стандарта начального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2"/>
              </a:rPr>
              <a:t>Приказ Министерства просвещения РФ от 31 мая 2021 г. № 287 “Об утверждении федерального государственного образовательного стандарта основного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3"/>
              </a:rPr>
              <a:t>Федеральный государственный образовательный стандарт начального общего образования</a:t>
            </a:r>
            <a:r>
              <a:rPr lang="ru-RU" sz="2200" b="1" u="sng" dirty="0">
                <a:latin typeface="Times New Roman" panose="02020603050405020304" pitchFamily="18" charset="0"/>
                <a:cs typeface="Times New Roman" panose="02020603050405020304" pitchFamily="18" charset="0"/>
              </a:rPr>
              <a:t> </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4"/>
              </a:rPr>
              <a:t>Федеральный государственный образовательный стандарт основного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5"/>
              </a:rPr>
              <a:t>Новый ФГОС третьего поколения: изменения стандартов</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6"/>
              </a:rPr>
              <a:t>Памятка для педагога</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7"/>
              </a:rPr>
              <a:t>ФГОС 3 поколения памятка для родителей</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8"/>
              </a:rPr>
              <a:t>Памятка для родителей о переходе на ФГОС -2021</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9"/>
              </a:rPr>
              <a:t>Памятка для учителей начальной школы о переходе на новый ФГОС  НОО</a:t>
            </a:r>
            <a:endParaRPr lang="ru-RU" sz="2200" b="1" u="sng"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ФГОС дошкольного образования</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Дошкольного образовательного учреждения (ДОУ) — воспитатели развивают у детей речь, должны заниматься с ними физкультурой, прививать базовые навыки самообслуживания, общения, игры в коллективе.</a:t>
            </a: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начального общего образования (1-4 классы):</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Начального общего образования (1-4 класс) — здесь у детей формируются знания о языке и культуре страны, закладываются базовые математические навыки и развивается логическое мышление.</a:t>
            </a: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основного общего образования (5-9 классы):</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Основного общего образования (5-9 класс) — на этом этапе у детей формируется ответственное отношение к учебе и самообразованию, экологическая культура, развитие эстетического сознания, начинается изучение литературного наследия и иностранных языков.</a:t>
            </a:r>
            <a:endParaRPr lang="ru-RU" sz="2400" dirty="0">
              <a:latin typeface="Times New Roman" panose="02020603050405020304" pitchFamily="18" charset="0"/>
              <a:cs typeface="Times New Roman" panose="02020603050405020304" pitchFamily="18" charset="0"/>
            </a:endParaRPr>
          </a:p>
          <a:p>
            <a:pPr>
              <a:buFontTx/>
              <a:buChar char="-"/>
            </a:pP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endParaRPr lang="ru-RU" sz="16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среднего общего образования (10-11 классы):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Среднего общего образования (10-11 класс) — ученики должны уметь самостоятельно решать сложные задачи, понимать функции и значение различных социальных институтов, следить за своей речью, знать основы государственной системы.</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образования обучающихся с ограниченными возможностями здоровья (ОВЗ):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Стандарты для обучения детей с ограниченными возможностями здоровья в детских садах, школах, учреждениях дополнительного образования. </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для </a:t>
            </a:r>
            <a:r>
              <a:rPr lang="ru-RU" sz="2400" dirty="0" err="1">
                <a:latin typeface="Times New Roman" panose="02020603050405020304" pitchFamily="18" charset="0"/>
                <a:cs typeface="Times New Roman" panose="02020603050405020304" pitchFamily="18" charset="0"/>
              </a:rPr>
              <a:t>бакалавриата</a:t>
            </a:r>
            <a:r>
              <a:rPr lang="ru-RU" sz="2400" dirty="0">
                <a:latin typeface="Times New Roman" panose="02020603050405020304" pitchFamily="18" charset="0"/>
                <a:cs typeface="Times New Roman" panose="02020603050405020304" pitchFamily="18" charset="0"/>
              </a:rPr>
              <a:t>, магистратуры, ординатуры .</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всего 12 документов.</a:t>
            </a:r>
            <a:endParaRPr lang="ru-RU" sz="2400" dirty="0">
              <a:latin typeface="Times New Roman" panose="02020603050405020304" pitchFamily="18" charset="0"/>
              <a:cs typeface="Times New Roman" panose="02020603050405020304" pitchFamily="18" charset="0"/>
            </a:endParaRPr>
          </a:p>
          <a:p>
            <a:pPr>
              <a:buFontTx/>
              <a:buChar char="-"/>
            </a:pP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Единство образовательного пространства России.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Вариативность содержания образовательных программ.</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Применение методик обучения, направленных на формирование гармоничного физического и психического развития, а также на сохранение и укрепление здоровья.</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Развитие личностных качеств, необходимых для решения повседневных и нетиповых задач для адекватной ориентации в окружающем мире.</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Благоприятные условия воспитания и обучения.</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Единство учебной и воспитательной деятельности.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Формирование культуры непрерывного образования и саморазвития на протяжении всей жизни.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Разумное и безопасное использование цифровых технологий.</a:t>
            </a:r>
            <a:endParaRPr lang="ru-RU" sz="2400" dirty="0">
              <a:latin typeface="Times New Roman" panose="02020603050405020304" pitchFamily="18" charset="0"/>
              <a:cs typeface="Times New Roman" panose="02020603050405020304" pitchFamily="18" charset="0"/>
            </a:endParaRPr>
          </a:p>
          <a:p>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 Формирование российской гражданской идентичности.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Личностное развитие обучающихся, в том числе гражданское, патриотическое, духовно-нравственное, эстетическое, физическое, трудовое, экологическое воспитание.</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Формирование у школьников системных знаний о месте РФ в мире, а также о её исторической роли, территориальной целостности, культурном и технологическом развитии, вкладе в мировое научное наследие и формирование представлений о современной России.</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Одно из основных нововведений в учебном плане обновлённого ФГОС ООО касается </a:t>
            </a:r>
            <a:r>
              <a:rPr lang="ru-RU" sz="2400" b="1" dirty="0">
                <a:latin typeface="Times New Roman" panose="02020603050405020304" pitchFamily="18" charset="0"/>
                <a:cs typeface="Times New Roman" panose="02020603050405020304" pitchFamily="18" charset="0"/>
              </a:rPr>
              <a:t>второго иностранного языка</a:t>
            </a:r>
            <a:r>
              <a:rPr lang="ru-RU" sz="2400" dirty="0">
                <a:latin typeface="Times New Roman" panose="02020603050405020304" pitchFamily="18" charset="0"/>
                <a:cs typeface="Times New Roman" panose="02020603050405020304" pitchFamily="18" charset="0"/>
              </a:rPr>
              <a:t>. Он </a:t>
            </a:r>
            <a:r>
              <a:rPr lang="ru-RU" sz="2400" b="1" dirty="0">
                <a:latin typeface="Times New Roman" panose="02020603050405020304" pitchFamily="18" charset="0"/>
                <a:cs typeface="Times New Roman" panose="02020603050405020304" pitchFamily="18" charset="0"/>
              </a:rPr>
              <a:t>перестанет быть обязательным предметом</a:t>
            </a:r>
            <a:r>
              <a:rPr lang="ru-RU"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 новой редакции стандартов указано, что обучать второму иностранному языку станут по заявлению учащихся или родителей и только при наличии в школе необходимых для этого условий.</a:t>
            </a:r>
            <a:endParaRPr lang="ru-RU" sz="24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 ФГОС ООО от 2010 года предполагает что второй иностранный язык — это обязательная часть программы в 5–9-х классах. При этом школа самостоятельно решает, сколько учебных часов на него выделить.</a:t>
            </a:r>
            <a:endParaRPr lang="ru-RU" sz="1800" dirty="0">
              <a:latin typeface="Times New Roman" panose="02020603050405020304" pitchFamily="18" charset="0"/>
              <a:cs typeface="Times New Roman" panose="02020603050405020304" pitchFamily="18" charset="0"/>
            </a:endParaRPr>
          </a:p>
          <a:p>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normAutofit fontScale="90000"/>
          </a:bodyPr>
          <a:lstStyle/>
          <a:p>
            <a:pPr algn="ctr"/>
            <a:br>
              <a:rPr lang="ru-RU" sz="900" dirty="0"/>
            </a:br>
            <a:r>
              <a:rPr lang="ru-RU" dirty="0">
                <a:solidFill>
                  <a:srgbClr val="002060"/>
                </a:solidFill>
              </a:rPr>
              <a:t> </a:t>
            </a:r>
            <a:r>
              <a:rPr lang="ru-RU" sz="3600" b="1" dirty="0">
                <a:solidFill>
                  <a:srgbClr val="002060"/>
                </a:solidFill>
                <a:latin typeface="Times New Roman" panose="02020603050405020304" pitchFamily="18" charset="0"/>
                <a:cs typeface="Times New Roman" panose="02020603050405020304" pitchFamily="18" charset="0"/>
              </a:rPr>
              <a:t>Изменения во ФГОС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основного общего образования.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1. По-новому сформулировали предметные результаты </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2. Изменили требования к образовательным результатам разбили по годам обучения </a:t>
            </a:r>
            <a:endParaRPr lang="ru-RU" sz="2600" dirty="0">
              <a:latin typeface="Times New Roman" panose="02020603050405020304" pitchFamily="18" charset="0"/>
              <a:cs typeface="Times New Roman" panose="02020603050405020304" pitchFamily="18" charset="0"/>
            </a:endParaRPr>
          </a:p>
          <a:p>
            <a:pPr marL="0" indent="0">
              <a:buNone/>
            </a:pPr>
            <a:r>
              <a:rPr lang="ru-RU" sz="2600" b="1" dirty="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Раньше педагоги распределяли предметные образовательные результаты по годам обучения самостоятельно, теперь на промежуточной аттестации школа должна проверять те результаты и в таком порядке, который прописан во ФГОС основного общего образования)</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3. Расширили содержание воспитательной деятельности </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4.</a:t>
            </a:r>
            <a:r>
              <a:rPr lang="ru-RU" sz="2600" dirty="0"/>
              <a:t> </a:t>
            </a:r>
            <a:r>
              <a:rPr lang="ru-RU" sz="2600" dirty="0">
                <a:latin typeface="Times New Roman" panose="02020603050405020304" pitchFamily="18" charset="0"/>
                <a:cs typeface="Times New Roman" panose="02020603050405020304" pitchFamily="18" charset="0"/>
              </a:rPr>
              <a:t>Ввели понятие «функциональная грамотность» Новый проект ФГОС ООО заявляет функциональную грамотность в составе государственных гарантий качества основного общего образования (п. 3 проекта). Школа должна обеспечить при реализации ООП формирование функциональной грамотности, в том числе школьники должны овладеть компетенциями, которые помогут им в дальнейшем получить образование и ориентироваться в мире профессий </a:t>
            </a:r>
            <a:endParaRPr lang="ru-RU" sz="2600"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dirty="0">
                <a:latin typeface="Times New Roman" panose="02020603050405020304" pitchFamily="18" charset="0"/>
                <a:cs typeface="Times New Roman" panose="02020603050405020304" pitchFamily="18" charset="0"/>
              </a:rPr>
              <a:t>Все ФГОС опубликованы и состоят из четырех разделов:</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Общие положения — что включено, какова цель документа.</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Требования к результатам освоения основных образовательных программ — что после обучения должны знать и уметь учащиеся, есть ли у них собственная позиция по ключевым вопросам, умеют ли они общаться, чего достигли за время обучения.</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Требования к структуре этих программ — как составить учебный план, что в него включить, как помочь детям учиться.</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Требования к условиям реализации программ — какое количество пособий и книг понадобится в школе, количество учителей, хватит ли места всем ученикам в учреждении, какое оборудование необходимо.</a:t>
            </a:r>
            <a:endParaRPr lang="ru-RU" dirty="0">
              <a:latin typeface="Times New Roman" panose="02020603050405020304" pitchFamily="18" charset="0"/>
              <a:cs typeface="Times New Roman" panose="02020603050405020304" pitchFamily="18" charset="0"/>
            </a:endParaRPr>
          </a:p>
          <a:p>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endParaRPr lang="ru-RU" dirty="0"/>
          </a:p>
          <a:p>
            <a:r>
              <a:rPr lang="ru-RU" sz="3200" dirty="0">
                <a:latin typeface="Times New Roman" panose="02020603050405020304" pitchFamily="18" charset="0"/>
                <a:cs typeface="Times New Roman" panose="02020603050405020304" pitchFamily="18" charset="0"/>
              </a:rPr>
              <a:t>Чтобы соблюсти необходимые требования, школе нужно разработать основную образовательную программу (ООП) с учебным планом, программами учебных предметов, курсов, дисциплин, а также оценочные и методические материалы по ним.</a:t>
            </a:r>
            <a:endParaRPr lang="ru-RU" sz="3200"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Учитель должен составлять рабочую программу и проводить уроки в соответствии с требованиями ФГОС.</a:t>
            </a:r>
            <a:endParaRPr lang="ru-RU" sz="3200" dirty="0">
              <a:latin typeface="Times New Roman" panose="02020603050405020304" pitchFamily="18" charset="0"/>
              <a:cs typeface="Times New Roman" panose="02020603050405020304" pitchFamily="18" charset="0"/>
            </a:endParaRPr>
          </a:p>
          <a:p>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Что такое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b="1" dirty="0">
                <a:latin typeface="Times New Roman" panose="02020603050405020304" pitchFamily="18" charset="0"/>
                <a:cs typeface="Times New Roman" panose="02020603050405020304" pitchFamily="18" charset="0"/>
              </a:rPr>
              <a:t>ФГОС </a:t>
            </a:r>
            <a:r>
              <a:rPr lang="ru-RU" dirty="0">
                <a:latin typeface="Times New Roman" panose="02020603050405020304" pitchFamily="18" charset="0"/>
                <a:cs typeface="Times New Roman" panose="02020603050405020304" pitchFamily="18" charset="0"/>
              </a:rPr>
              <a:t>— это федеральные государственные образовательные стандарты, представляющие собой совокупность требований к программам образования.</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Они разработаны, чтобы жители и крупных городов, и небольших населенных пунктов учились по одной программе и получали равноценные знания. Объясняем, как работает система, что нового в ней и как это применять на практике.</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Образовательные учреждения России — даже частные — должны при составлении своей программы руководствоваться требованиями ФГОС. Они касаются детских садов, школ, </a:t>
            </a:r>
            <a:r>
              <a:rPr lang="ru-RU" dirty="0" err="1">
                <a:latin typeface="Times New Roman" panose="02020603050405020304" pitchFamily="18" charset="0"/>
                <a:cs typeface="Times New Roman" panose="02020603050405020304" pitchFamily="18" charset="0"/>
              </a:rPr>
              <a:t>ссузов</a:t>
            </a:r>
            <a:r>
              <a:rPr lang="ru-RU" dirty="0">
                <a:latin typeface="Times New Roman" panose="02020603050405020304" pitchFamily="18" charset="0"/>
                <a:cs typeface="Times New Roman" panose="02020603050405020304" pitchFamily="18" charset="0"/>
              </a:rPr>
              <a:t>, вузов, курсов — всех, кто руководствуется в работе законом «Об образовании» и имеет соответствующую аккредитацию. Все нюансы перечислены в статье 11 Федерального закона от 29.12.2012 N 273-ФЗ (ред. от 20.04.2021) «Об образовании в Российской Федерации».</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lgn="just">
              <a:buNone/>
            </a:pPr>
            <a:r>
              <a:rPr lang="ru-RU" sz="2400" dirty="0"/>
              <a:t>    </a:t>
            </a:r>
            <a:r>
              <a:rPr lang="ru-RU" sz="3200" dirty="0">
                <a:latin typeface="Times New Roman" panose="02020603050405020304" pitchFamily="18" charset="0"/>
                <a:cs typeface="Times New Roman" panose="02020603050405020304" pitchFamily="18" charset="0"/>
              </a:rPr>
              <a:t>Новые стандарты НОО и ООО требуют, чтобы содержание ООП НОО и ООО было вариативным. Это значит, что школы все больше должны ориентироваться на потребности учеников и предлагать им различные варианты программ в рамках одного уровня образования.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Школа может обеспечить вариативность ООП тремя способами.</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Первый – в структуре программ НОО и ООО школа может предусмотреть учебные предметы, учебные курсы и учебные модули.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Второй – школа может разрабатывать и реализовывать программы углубленного изучения отдельных предметов. Для этого на уровне ООО добавили предметные результаты на углубленном уровне для математики, информатики, физики, химии и биологии. </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Третий способ – школа может разрабатывать и реализовывать индивидуальные учебные планы в соответствии с образовательными потребностями и интересами учеников.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Вариативность дает школе возможность выбирать, как именно формировать программы. Учителя смогут обучать учеников в соответствии с их способностями и запросами и так, как считают нужным. При этом, однако, нужно учитывать и требования к предметным результатам.</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Планируемые результаты В новых ФГОС подробнее описывают результаты освоения ООП НОО и ООО –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предметные.</a:t>
            </a:r>
            <a:endParaRPr lang="ru-RU" sz="3200" dirty="0">
              <a:latin typeface="Times New Roman" panose="02020603050405020304" pitchFamily="18" charset="0"/>
              <a:cs typeface="Times New Roman" panose="02020603050405020304" pitchFamily="18" charset="0"/>
            </a:endParaRPr>
          </a:p>
          <a:p>
            <a:pPr marL="0" indent="0" algn="just">
              <a:buNone/>
            </a:pPr>
            <a:endParaRPr lang="ru-RU" sz="3200" dirty="0">
              <a:latin typeface="Times New Roman" panose="02020603050405020304" pitchFamily="18" charset="0"/>
              <a:cs typeface="Times New Roman" panose="02020603050405020304" pitchFamily="18" charset="0"/>
            </a:endParaRPr>
          </a:p>
          <a:p>
            <a:pPr marL="0" indent="0" algn="just">
              <a:buNone/>
            </a:pP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Предметные результаты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Новые ФГОС 2021 года определяют четкие требования к предметным результатам по каждой учебной дисциплине.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Появилось конкретное содержание по каждой предметной области.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Например, во ФГОС НОО конкретизировали предметные результаты по каждому модулю ОРКСЭ – «Основы православной культуры», «Основы иудейской культуры», «Основы буддийской культуры», «Основы исламской культуры», «Основы религиозных культур народов России», «Основы светской этики».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Во ФГОС ООО отдельно описали предметные результаты для учебного предмета «История» и учебных курсов «История России» и «Всеобщая история»</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366981"/>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358137"/>
            <a:ext cx="12192000" cy="5499863"/>
          </a:xfrm>
          <a:solidFill>
            <a:schemeClr val="accent1">
              <a:lumMod val="40000"/>
              <a:lumOff val="60000"/>
            </a:schemeClr>
          </a:solidFill>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Новые ФГОС, как и прежде, требуют системно-</a:t>
            </a:r>
            <a:r>
              <a:rPr lang="ru-RU" sz="2400" dirty="0" err="1">
                <a:latin typeface="Times New Roman" panose="02020603050405020304" pitchFamily="18" charset="0"/>
                <a:cs typeface="Times New Roman" panose="02020603050405020304" pitchFamily="18" charset="0"/>
              </a:rPr>
              <a:t>деятельностного</a:t>
            </a:r>
            <a:r>
              <a:rPr lang="ru-RU" sz="2400" dirty="0">
                <a:latin typeface="Times New Roman" panose="02020603050405020304" pitchFamily="18" charset="0"/>
                <a:cs typeface="Times New Roman" panose="02020603050405020304" pitchFamily="18" charset="0"/>
              </a:rPr>
              <a:t> подхода. Они конкретно определяют требования к личностным и </a:t>
            </a:r>
            <a:r>
              <a:rPr lang="ru-RU" sz="2400" dirty="0" err="1">
                <a:latin typeface="Times New Roman" panose="02020603050405020304" pitchFamily="18" charset="0"/>
                <a:cs typeface="Times New Roman" panose="02020603050405020304" pitchFamily="18" charset="0"/>
              </a:rPr>
              <a:t>метапредметным</a:t>
            </a:r>
            <a:r>
              <a:rPr lang="ru-RU" sz="2400" dirty="0">
                <a:latin typeface="Times New Roman" panose="02020603050405020304" pitchFamily="18" charset="0"/>
                <a:cs typeface="Times New Roman" panose="02020603050405020304" pitchFamily="18" charset="0"/>
              </a:rPr>
              <a:t> образовательным результатам.</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Если в старых стандартах эти результаты были просто перечислены, то в новых они описаны по группам.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Личностные результаты группируются по направлениям воспитания: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гражданско-патриотическое;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духовно-нравственное;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эстетическое;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физическое воспитание, формирование культуры здоровья и эмоционального благополучия;</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 трудовое;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экологическое;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ценность научного познания. </a:t>
            </a:r>
            <a:endParaRPr lang="ru-RU" sz="2400" dirty="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317086"/>
            <a:ext cx="12192000" cy="5540914"/>
          </a:xfrm>
          <a:solidFill>
            <a:schemeClr val="accent1">
              <a:lumMod val="40000"/>
              <a:lumOff val="60000"/>
            </a:schemeClr>
          </a:solidFill>
        </p:spPr>
        <p:txBody>
          <a:bodyPr>
            <a:noAutofit/>
          </a:bodyPr>
          <a:lstStyle/>
          <a:p>
            <a:pPr marL="0" indent="0" algn="just">
              <a:buNone/>
            </a:pP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группируются по видам универсальных учебных действий: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познавательными действиями – базовые логические, базовые исследовательские, работа с информацией;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коммуникативными действиями – общение, совместная деятельность;</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 овладение универсальными учебными регулятивными действиями – самоорганизация, самоконтроль.</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В прежних ФГОС личностные и </a:t>
            </a: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описывались обобщенно. А в новых – каждое из УУД содержит критерии их </a:t>
            </a:r>
            <a:r>
              <a:rPr lang="ru-RU" sz="2400" dirty="0" err="1">
                <a:latin typeface="Times New Roman" panose="02020603050405020304" pitchFamily="18" charset="0"/>
                <a:cs typeface="Times New Roman" panose="02020603050405020304" pitchFamily="18" charset="0"/>
              </a:rPr>
              <a:t>сформированности</a:t>
            </a:r>
            <a:r>
              <a:rPr lang="ru-RU"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Например, один из критериев, по которому нужно будет оценивать </a:t>
            </a:r>
            <a:r>
              <a:rPr lang="ru-RU" sz="2400" dirty="0" err="1">
                <a:latin typeface="Times New Roman" panose="02020603050405020304" pitchFamily="18" charset="0"/>
                <a:cs typeface="Times New Roman" panose="02020603050405020304" pitchFamily="18" charset="0"/>
              </a:rPr>
              <a:t>сформированность</a:t>
            </a:r>
            <a:r>
              <a:rPr lang="ru-RU" sz="2400" dirty="0">
                <a:latin typeface="Times New Roman" panose="02020603050405020304" pitchFamily="18" charset="0"/>
                <a:cs typeface="Times New Roman" panose="02020603050405020304" pitchFamily="18" charset="0"/>
              </a:rPr>
              <a:t> регулятивного УУД «Самоорганизация», – это умение ученика выявлять проблемы для решения в жизненных и учебных ситуациях.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 А заместителю директора – проконтролировать качество обучения.</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0" y="1480456"/>
          <a:ext cx="12192000" cy="5377543"/>
        </p:xfrm>
        <a:graphic>
          <a:graphicData uri="http://schemas.openxmlformats.org/drawingml/2006/table">
            <a:tbl>
              <a:tblPr firstRow="1" bandRow="1">
                <a:tableStyleId>{5C22544A-7EE6-4342-B048-85BDC9FD1C3A}</a:tableStyleId>
              </a:tblPr>
              <a:tblGrid>
                <a:gridCol w="5287241"/>
                <a:gridCol w="6904759"/>
              </a:tblGrid>
              <a:tr h="557546">
                <a:tc gridSpan="2">
                  <a:txBody>
                    <a:bodyPr/>
                    <a:lstStyle/>
                    <a:p>
                      <a:pPr algn="ctr"/>
                      <a:r>
                        <a:rPr lang="ru-RU" sz="2400" dirty="0">
                          <a:solidFill>
                            <a:schemeClr val="tx1"/>
                          </a:solidFill>
                          <a:latin typeface="Times New Roman" panose="02020603050405020304" pitchFamily="18" charset="0"/>
                          <a:cs typeface="Times New Roman" panose="02020603050405020304" pitchFamily="18" charset="0"/>
                        </a:rPr>
                        <a:t>Учебный план НОО</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cPr>
                    <a:solidFill>
                      <a:schemeClr val="accent6">
                        <a:lumMod val="40000"/>
                        <a:lumOff val="60000"/>
                      </a:schemeClr>
                    </a:solidFill>
                  </a:tcPr>
                </a:tc>
              </a:tr>
              <a:tr h="557546">
                <a:tc>
                  <a:txBody>
                    <a:bodyPr/>
                    <a:lstStyle/>
                    <a:p>
                      <a:r>
                        <a:rPr lang="ru-RU" sz="2400" dirty="0">
                          <a:latin typeface="Times New Roman" panose="02020603050405020304" pitchFamily="18" charset="0"/>
                          <a:cs typeface="Times New Roman" panose="02020603050405020304" pitchFamily="18" charset="0"/>
                        </a:rPr>
                        <a:t>Предметные области</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Учебные предметы (учебные модули)</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975706">
                <a:tc>
                  <a:txBody>
                    <a:bodyPr/>
                    <a:lstStyle/>
                    <a:p>
                      <a:r>
                        <a:rPr lang="ru-RU" sz="2400" dirty="0">
                          <a:latin typeface="Times New Roman" panose="02020603050405020304" pitchFamily="18" charset="0"/>
                          <a:cs typeface="Times New Roman" panose="02020603050405020304" pitchFamily="18" charset="0"/>
                        </a:rPr>
                        <a:t>Русский язык и литературное чтение </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Русский язык </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Литературное чтение</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1195947">
                <a:tc>
                  <a:txBody>
                    <a:bodyPr/>
                    <a:lstStyle/>
                    <a:p>
                      <a:r>
                        <a:rPr lang="ru-RU" sz="2400" dirty="0">
                          <a:latin typeface="Times New Roman" panose="02020603050405020304" pitchFamily="18" charset="0"/>
                          <a:cs typeface="Times New Roman" panose="02020603050405020304" pitchFamily="18" charset="0"/>
                        </a:rPr>
                        <a:t>Родной язык и литературное чтение на родном языке</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Родной язык и (или) государственный язык республики Российской Федерации Литературное чтение на родном языке</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57546">
                <a:tc>
                  <a:txBody>
                    <a:bodyPr/>
                    <a:lstStyle/>
                    <a:p>
                      <a:r>
                        <a:rPr lang="ru-RU" sz="2400" dirty="0">
                          <a:latin typeface="Times New Roman" panose="02020603050405020304" pitchFamily="18" charset="0"/>
                          <a:cs typeface="Times New Roman" panose="02020603050405020304" pitchFamily="18" charset="0"/>
                        </a:rPr>
                        <a:t>Иностранный язык</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Иностранный язык</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57546">
                <a:tc>
                  <a:txBody>
                    <a:bodyPr/>
                    <a:lstStyle/>
                    <a:p>
                      <a:r>
                        <a:rPr lang="ru-RU" sz="2400" dirty="0">
                          <a:latin typeface="Times New Roman" panose="02020603050405020304" pitchFamily="18" charset="0"/>
                          <a:cs typeface="Times New Roman" panose="02020603050405020304" pitchFamily="18" charset="0"/>
                        </a:rPr>
                        <a:t>Математика и информатика</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Математика </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975706">
                <a:tc>
                  <a:txBody>
                    <a:bodyPr/>
                    <a:lstStyle/>
                    <a:p>
                      <a:r>
                        <a:rPr lang="ru-RU" sz="2400" dirty="0">
                          <a:latin typeface="Times New Roman" panose="02020603050405020304" pitchFamily="18" charset="0"/>
                          <a:cs typeface="Times New Roman" panose="02020603050405020304" pitchFamily="18" charset="0"/>
                        </a:rPr>
                        <a:t>Обществознание и естествознание (Окружающий мир)</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Окружающий мир</a:t>
                      </a:r>
                      <a:endParaRPr lang="ru-RU" sz="24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0" y="1480454"/>
          <a:ext cx="12192000" cy="5377547"/>
        </p:xfrm>
        <a:graphic>
          <a:graphicData uri="http://schemas.openxmlformats.org/drawingml/2006/table">
            <a:tbl>
              <a:tblPr firstRow="1" bandRow="1">
                <a:tableStyleId>{5C22544A-7EE6-4342-B048-85BDC9FD1C3A}</a:tableStyleId>
              </a:tblPr>
              <a:tblGrid>
                <a:gridCol w="3675047"/>
                <a:gridCol w="8516953"/>
              </a:tblGrid>
              <a:tr h="530775">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НОО</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cPr>
                    <a:solidFill>
                      <a:schemeClr val="accent6">
                        <a:lumMod val="40000"/>
                        <a:lumOff val="60000"/>
                      </a:schemeClr>
                    </a:solidFill>
                  </a:tcPr>
                </a:tc>
              </a:tr>
              <a:tr h="530775">
                <a:tc>
                  <a:txBody>
                    <a:bodyPr/>
                    <a:lstStyle/>
                    <a:p>
                      <a:r>
                        <a:rPr lang="ru-RU" sz="2000" dirty="0">
                          <a:latin typeface="Times New Roman" panose="02020603050405020304" pitchFamily="18" charset="0"/>
                          <a:cs typeface="Times New Roman" panose="02020603050405020304" pitchFamily="18" charset="0"/>
                        </a:rPr>
                        <a:t>Предметные области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модули)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2468891">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православной культуры»;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иудейской культуры»;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буддистской культуры»;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исламской культуры»;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религиозных культур народов России»;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учебный модуль «Основы светской этики» </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785556">
                <a:tc>
                  <a:txBody>
                    <a:bodyPr/>
                    <a:lstStyle/>
                    <a:p>
                      <a:r>
                        <a:rPr lang="ru-RU" sz="2000" dirty="0">
                          <a:latin typeface="Times New Roman" panose="02020603050405020304" pitchFamily="18" charset="0"/>
                          <a:cs typeface="Times New Roman" panose="02020603050405020304" pitchFamily="18" charset="0"/>
                        </a:rPr>
                        <a:t>Искусство</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Музыка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30775">
                <a:tc>
                  <a:txBody>
                    <a:bodyPr/>
                    <a:lstStyle/>
                    <a:p>
                      <a:r>
                        <a:rPr lang="ru-RU" sz="2000" dirty="0">
                          <a:latin typeface="Times New Roman" panose="02020603050405020304" pitchFamily="18" charset="0"/>
                          <a:cs typeface="Times New Roman" panose="02020603050405020304" pitchFamily="18" charset="0"/>
                        </a:rPr>
                        <a:t>Технология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30775">
                <a:tc>
                  <a:txBody>
                    <a:bodyPr/>
                    <a:lstStyle/>
                    <a:p>
                      <a:r>
                        <a:rPr lang="ru-RU" sz="2000" dirty="0">
                          <a:latin typeface="Times New Roman" panose="02020603050405020304" pitchFamily="18" charset="0"/>
                          <a:cs typeface="Times New Roman" panose="02020603050405020304" pitchFamily="18" charset="0"/>
                        </a:rPr>
                        <a:t>Физическая культура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0" y="1480456"/>
          <a:ext cx="12192000" cy="5377544"/>
        </p:xfrm>
        <a:graphic>
          <a:graphicData uri="http://schemas.openxmlformats.org/drawingml/2006/table">
            <a:tbl>
              <a:tblPr firstRow="1" bandRow="1">
                <a:tableStyleId>{5C22544A-7EE6-4342-B048-85BDC9FD1C3A}</a:tableStyleId>
              </a:tblPr>
              <a:tblGrid>
                <a:gridCol w="3675047"/>
                <a:gridCol w="8516953"/>
              </a:tblGrid>
              <a:tr h="565918">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cPr>
                    <a:solidFill>
                      <a:schemeClr val="accent6">
                        <a:lumMod val="40000"/>
                        <a:lumOff val="60000"/>
                      </a:schemeClr>
                    </a:solidFill>
                  </a:tcPr>
                </a:tc>
              </a:tr>
              <a:tr h="565918">
                <a:tc>
                  <a:txBody>
                    <a:bodyPr/>
                    <a:lstStyle/>
                    <a:p>
                      <a:r>
                        <a:rPr lang="ru-RU" sz="2000" dirty="0">
                          <a:latin typeface="Times New Roman" panose="02020603050405020304" pitchFamily="18" charset="0"/>
                          <a:cs typeface="Times New Roman" panose="02020603050405020304" pitchFamily="18" charset="0"/>
                        </a:rPr>
                        <a:t>Предметные области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Учебные предметы (учебные курсы или учебные модули)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747457">
                <a:tc>
                  <a:txBody>
                    <a:bodyPr/>
                    <a:lstStyle/>
                    <a:p>
                      <a:r>
                        <a:rPr lang="ru-RU" sz="2000" dirty="0"/>
                        <a:t>Русский язык и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Русский язык </a:t>
                      </a:r>
                      <a:endParaRPr lang="ru-RU" sz="2000" dirty="0"/>
                    </a:p>
                    <a:p>
                      <a:r>
                        <a:rPr lang="ru-RU" sz="2000" dirty="0"/>
                        <a:t>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37568">
                <a:tc>
                  <a:txBody>
                    <a:bodyPr/>
                    <a:lstStyle/>
                    <a:p>
                      <a:r>
                        <a:rPr lang="ru-RU" sz="2000" dirty="0"/>
                        <a:t>Родной язык 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Родной язык и (или) государственный язык республики Российской Федерации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65918">
                <a:tc>
                  <a:txBody>
                    <a:bodyPr/>
                    <a:lstStyle/>
                    <a:p>
                      <a:r>
                        <a:rPr lang="ru-RU" sz="2000" dirty="0"/>
                        <a:t>Иностранные языки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Иностранный язык Второй иностранный язык</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1072436">
                <a:tc>
                  <a:txBody>
                    <a:bodyPr/>
                    <a:lstStyle/>
                    <a:p>
                      <a:r>
                        <a:rPr lang="ru-RU" sz="2000" dirty="0"/>
                        <a:t>Математика и 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Математика:  • учебные курсы «Алгебра», «Геометрия», «Вероятность и статистика» </a:t>
                      </a:r>
                      <a:endParaRPr lang="ru-RU" sz="2000" dirty="0"/>
                    </a:p>
                    <a:p>
                      <a:r>
                        <a:rPr lang="ru-RU" sz="2000" dirty="0"/>
                        <a:t>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1022329">
                <a:tc>
                  <a:txBody>
                    <a:bodyPr/>
                    <a:lstStyle/>
                    <a:p>
                      <a:r>
                        <a:rPr lang="ru-RU" sz="2000" dirty="0"/>
                        <a:t>Общественно-научные предметы</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История: • учебные курсы «История России», «Всеобщая история» Обществознание </a:t>
                      </a:r>
                      <a:endParaRPr lang="ru-RU" sz="2000" dirty="0"/>
                    </a:p>
                    <a:p>
                      <a:r>
                        <a:rPr lang="ru-RU" sz="2000" dirty="0"/>
                        <a:t>География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nvGraphicFramePr>
        <p:xfrm>
          <a:off x="0" y="1480454"/>
          <a:ext cx="12192000" cy="5473254"/>
        </p:xfrm>
        <a:graphic>
          <a:graphicData uri="http://schemas.openxmlformats.org/drawingml/2006/table">
            <a:tbl>
              <a:tblPr firstRow="1" bandRow="1">
                <a:tableStyleId>{5C22544A-7EE6-4342-B048-85BDC9FD1C3A}</a:tableStyleId>
              </a:tblPr>
              <a:tblGrid>
                <a:gridCol w="3675047"/>
                <a:gridCol w="8516953"/>
              </a:tblGrid>
              <a:tr h="689083">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cPr>
                    <a:solidFill>
                      <a:schemeClr val="accent6">
                        <a:lumMod val="40000"/>
                        <a:lumOff val="60000"/>
                      </a:schemeClr>
                    </a:solidFill>
                  </a:tcPr>
                </a:tc>
              </a:tr>
              <a:tr h="689083">
                <a:tc>
                  <a:txBody>
                    <a:bodyPr/>
                    <a:lstStyle/>
                    <a:p>
                      <a:r>
                        <a:rPr lang="ru-RU" sz="2000" dirty="0">
                          <a:latin typeface="Times New Roman" panose="02020603050405020304" pitchFamily="18" charset="0"/>
                          <a:cs typeface="Times New Roman" panose="02020603050405020304" pitchFamily="18" charset="0"/>
                        </a:rPr>
                        <a:t>Предметные области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курсы или учебные модули)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35650">
                <a:tc>
                  <a:txBody>
                    <a:bodyPr/>
                    <a:lstStyle/>
                    <a:p>
                      <a:r>
                        <a:rPr lang="ru-RU" sz="2000" dirty="0">
                          <a:latin typeface="Times New Roman" panose="02020603050405020304" pitchFamily="18" charset="0"/>
                          <a:cs typeface="Times New Roman" panose="02020603050405020304" pitchFamily="18" charset="0"/>
                        </a:rPr>
                        <a:t>Естественно-научные предметы</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Физика Химия Биология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1162146">
                <a:tc>
                  <a:txBody>
                    <a:bodyPr/>
                    <a:lstStyle/>
                    <a:p>
                      <a:r>
                        <a:rPr lang="ru-RU" sz="2000" dirty="0">
                          <a:latin typeface="Times New Roman" panose="02020603050405020304" pitchFamily="18" charset="0"/>
                          <a:cs typeface="Times New Roman" panose="02020603050405020304" pitchFamily="18" charset="0"/>
                        </a:rPr>
                        <a:t>Основы духовно-нравственной культуры народов России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Выбор одного из учебных курсов (учебных модулей) из перечня, предлагаемого организацией, осуществляется по заявлению обучающихся, родителей (законных представителей) несовершеннолетних обучающихся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09980">
                <a:tc>
                  <a:txBody>
                    <a:bodyPr/>
                    <a:lstStyle/>
                    <a:p>
                      <a:r>
                        <a:rPr lang="ru-RU" sz="2000" dirty="0">
                          <a:latin typeface="Times New Roman" panose="02020603050405020304" pitchFamily="18" charset="0"/>
                          <a:cs typeface="Times New Roman" panose="02020603050405020304" pitchFamily="18" charset="0"/>
                        </a:rPr>
                        <a:t>Искусство</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Музыка </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81472">
                <a:tc>
                  <a:txBody>
                    <a:bodyPr/>
                    <a:lstStyle/>
                    <a:p>
                      <a:r>
                        <a:rPr lang="ru-RU" sz="2000" dirty="0">
                          <a:latin typeface="Times New Roman" panose="02020603050405020304" pitchFamily="18" charset="0"/>
                          <a:cs typeface="Times New Roman" panose="02020603050405020304" pitchFamily="18" charset="0"/>
                        </a:rPr>
                        <a:t>Технология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910131">
                <a:tc>
                  <a:txBody>
                    <a:bodyPr/>
                    <a:lstStyle/>
                    <a:p>
                      <a:r>
                        <a:rPr lang="ru-RU" sz="2000" dirty="0">
                          <a:latin typeface="Times New Roman" panose="02020603050405020304" pitchFamily="18" charset="0"/>
                          <a:cs typeface="Times New Roman" panose="02020603050405020304" pitchFamily="18" charset="0"/>
                        </a:rPr>
                        <a:t>Физическая культура и основы безопасности жизнедеятельности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Основы безопасности жизнедеятельности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На уровне ООО школы получили право учитывать свои ресурсы и пожелания родителей, чтобы вводить второй иностранный язык, родной язык и литературу/литературное чтение на родном языке. Это позитивное изменение для школ, которые не могут обеспечить качественное изучение этих предметов. Также, чтобы ввести эти предметы, нужны письменные заявления родителей.</a:t>
            </a:r>
            <a:endParaRPr lang="ru-RU"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 Функции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lvl="0"/>
            <a:r>
              <a:rPr lang="ru-RU" dirty="0">
                <a:latin typeface="Times New Roman" panose="02020603050405020304" pitchFamily="18" charset="0"/>
                <a:cs typeface="Times New Roman" panose="02020603050405020304" pitchFamily="18" charset="0"/>
              </a:rPr>
              <a:t>составлять учебники и задачи для школьных и университетских экзаменов;</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формировать методические пособия;</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выяснять, сколько часов потребуется, чтобы освоить ту или иную дисциплину;</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разъяснять, что получит ученик или студент после освоения каждой ступени образования;</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проводить аттестацию персонала учебных заведений, контролировать качество их работы.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Кроме того, в документе зафиксировано все то, что учащийся должен освоить на той или иной ступени: так, без знаний начальной школы ученик не сможет заниматься в средней, без знаний средней — в старшей.</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22399"/>
          </a:xfrm>
          <a:solidFill>
            <a:srgbClr val="CCFFCC"/>
          </a:solidFill>
        </p:spPr>
        <p:txBody>
          <a:bodyPr>
            <a:normAutofit/>
          </a:bodyPr>
          <a:lstStyle/>
          <a:p>
            <a:pPr algn="ctr"/>
            <a:r>
              <a:rPr lang="ru-RU" sz="4000" b="1" dirty="0">
                <a:solidFill>
                  <a:schemeClr val="accent5">
                    <a:lumMod val="75000"/>
                  </a:schemeClr>
                </a:solidFill>
                <a:latin typeface="Times New Roman" panose="02020603050405020304" pitchFamily="18" charset="0"/>
                <a:cs typeface="Times New Roman" panose="02020603050405020304" pitchFamily="18" charset="0"/>
              </a:rPr>
              <a:t>Объем урочной и внеурочной</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r>
              <a:rPr lang="ru-RU" sz="4000" b="1" dirty="0">
                <a:solidFill>
                  <a:schemeClr val="accent5">
                    <a:lumMod val="75000"/>
                  </a:schemeClr>
                </a:solidFill>
                <a:latin typeface="Times New Roman" panose="02020603050405020304" pitchFamily="18" charset="0"/>
                <a:cs typeface="Times New Roman" panose="02020603050405020304" pitchFamily="18" charset="0"/>
              </a:rPr>
              <a:t> деятельности</a:t>
            </a:r>
            <a:endParaRPr lang="ru-RU"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Grp="1"/>
          </p:cNvGraphicFramePr>
          <p:nvPr>
            <p:ph idx="1"/>
          </p:nvPr>
        </p:nvGraphicFramePr>
        <p:xfrm>
          <a:off x="0" y="1422396"/>
          <a:ext cx="12192000" cy="5504876"/>
        </p:xfrm>
        <a:graphic>
          <a:graphicData uri="http://schemas.openxmlformats.org/drawingml/2006/table">
            <a:tbl>
              <a:tblPr firstRow="1" bandRow="1">
                <a:tableStyleId>{5C22544A-7EE6-4342-B048-85BDC9FD1C3A}</a:tableStyleId>
              </a:tblPr>
              <a:tblGrid>
                <a:gridCol w="3556000"/>
                <a:gridCol w="4544291"/>
                <a:gridCol w="4091709"/>
              </a:tblGrid>
              <a:tr h="859971">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НОО</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НОО</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766700">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2904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2954</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696292">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3345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3190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61530">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ООО</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ООО</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597323">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5267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5058</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61530">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6020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5549</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61530">
                <a:tc gridSpan="3">
                  <a:txBody>
                    <a:bodyPr/>
                    <a:lstStyle/>
                    <a:p>
                      <a:r>
                        <a:rPr lang="ru-RU" sz="2400" dirty="0">
                          <a:latin typeface="Times New Roman" panose="02020603050405020304" pitchFamily="18" charset="0"/>
                          <a:cs typeface="Times New Roman" panose="02020603050405020304" pitchFamily="18" charset="0"/>
                        </a:rPr>
                        <a:t>Уменьшили объем внеурочной деятельности на уровне НОО. Теперь вместо 1350 можно запланировать до 1320 часов за четыре года.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cPr>
                    <a:solidFill>
                      <a:schemeClr val="accent6">
                        <a:lumMod val="40000"/>
                        <a:lumOff val="60000"/>
                      </a:schemeClr>
                    </a:solidFill>
                  </a:tcPr>
                </a:tc>
                <a:tc hMerge="1">
                  <a:tcPr>
                    <a:solidFill>
                      <a:schemeClr val="accent6">
                        <a:lumMod val="40000"/>
                        <a:lumOff val="60000"/>
                      </a:schemeClr>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4800" dirty="0">
                <a:solidFill>
                  <a:srgbClr val="002060"/>
                </a:solidFill>
                <a:latin typeface="Times New Roman" panose="02020603050405020304" pitchFamily="18" charset="0"/>
                <a:cs typeface="Times New Roman" panose="02020603050405020304" pitchFamily="18" charset="0"/>
              </a:rPr>
              <a:t>Ученики с ОВЗ</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В разделе «Общие положения» указали, что ФГОС НОО не нужно применять для обучения детей с ОВЗ и интеллектуальными нарушениями.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Адаптированные программы на уровне ООО разрабатывают на основе нового ФГОС ООО. Для этого в него внесли вариации предметов. </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Например, для глухих и слабослышащих можно не включать в программу музыку. При этом для всех детей с ОВЗ вместо физкультуры надо внести адаптивную физкультуру.</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 Если школа увеличивает срок освоения адаптированной программы до шести лет, то объем аудиторных часов не может превышать 6018. </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Использование электронных средств обучения,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дистанционных технологий</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Старый ФГОС таких требований не устанавливал.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Теперь новый ФГОС фиксирует право школы применять различные образовательные технологии.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Это нововведение поможет школе обосновать перед родителями использование, например, электронного обучения и дистанционных образовательных технологий.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При этом, если школьники учатся с использованием дистанционных технологий, школа должна обеспечить их индивидуальным авторизованным доступом ко всем ресурсам. И доступ должен быть как на территории школы, так и за ее пределами.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Деление учеников на группы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Раньше таких норм ФГОС не устанавливал.</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 Новые стандарты НОО и ООО разрешают организовать образовательную деятельность при помощи деления на группы. </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Обучение в группах можно строить по-разному: с учетом успеваемости, образовательных потребностей и интересов, целей. </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Это позволит учителям реализовывать дифференцированный подход. </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Информационно-образовательная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среда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Согласно старым ФГОС у учеников в школьной библиотеке должен быть доступ к информационным </a:t>
            </a:r>
            <a:r>
              <a:rPr lang="ru-RU" sz="3600" dirty="0" err="1">
                <a:latin typeface="Times New Roman" panose="02020603050405020304" pitchFamily="18" charset="0"/>
                <a:cs typeface="Times New Roman" panose="02020603050405020304" pitchFamily="18" charset="0"/>
              </a:rPr>
              <a:t>интернет-ресурсам</a:t>
            </a:r>
            <a:r>
              <a:rPr lang="ru-RU" sz="3600" dirty="0">
                <a:latin typeface="Times New Roman" panose="02020603050405020304" pitchFamily="18" charset="0"/>
                <a:cs typeface="Times New Roman" panose="02020603050405020304" pitchFamily="18" charset="0"/>
              </a:rPr>
              <a:t>, коллекциям </a:t>
            </a:r>
            <a:r>
              <a:rPr lang="ru-RU" sz="3600" dirty="0" err="1">
                <a:latin typeface="Times New Roman" panose="02020603050405020304" pitchFamily="18" charset="0"/>
                <a:cs typeface="Times New Roman" panose="02020603050405020304" pitchFamily="18" charset="0"/>
              </a:rPr>
              <a:t>медиаресурсов</a:t>
            </a:r>
            <a:r>
              <a:rPr lang="ru-RU"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 Сейчас новые ФГОС определяют, что доступ к </a:t>
            </a:r>
            <a:r>
              <a:rPr lang="ru-RU" sz="3600" dirty="0" err="1">
                <a:latin typeface="Times New Roman" panose="02020603050405020304" pitchFamily="18" charset="0"/>
                <a:cs typeface="Times New Roman" panose="02020603050405020304" pitchFamily="18" charset="0"/>
              </a:rPr>
              <a:t>информационнообразовательной</a:t>
            </a:r>
            <a:r>
              <a:rPr lang="ru-RU" sz="3600" dirty="0">
                <a:latin typeface="Times New Roman" panose="02020603050405020304" pitchFamily="18" charset="0"/>
                <a:cs typeface="Times New Roman" panose="02020603050405020304" pitchFamily="18" charset="0"/>
              </a:rPr>
              <a:t> среде должен быть у каждого ученика и родителя или законного представителя в течение всего периода обучения. </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Оснащение кабинетов</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Старые ФГОС предъявляли общие требования к оснащению кабинетов. </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a:latin typeface="Times New Roman" panose="02020603050405020304" pitchFamily="18" charset="0"/>
                <a:cs typeface="Times New Roman" panose="02020603050405020304" pitchFamily="18" charset="0"/>
              </a:rPr>
              <a:t>Новые ФГОС ООО установили требования к оснащению кабинетов по отдельным предметным областям. </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a:latin typeface="Times New Roman" panose="02020603050405020304" pitchFamily="18" charset="0"/>
                <a:cs typeface="Times New Roman" panose="02020603050405020304" pitchFamily="18" charset="0"/>
              </a:rPr>
              <a:t>Например, в кабинетах естественно-научного цикла должны быть комплекты специального лабораторного оборудования.</a:t>
            </a:r>
            <a:endParaRPr lang="ru-RU"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Психолого-педагогические условия</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В новых ФГОС требований к психолого-педагогическим условиям стало больше. </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a:latin typeface="Times New Roman" panose="02020603050405020304" pitchFamily="18" charset="0"/>
                <a:cs typeface="Times New Roman" panose="02020603050405020304" pitchFamily="18" charset="0"/>
              </a:rPr>
              <a:t>При этом акцент сделан на социально-психологической адаптации к школе. </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a:latin typeface="Times New Roman" panose="02020603050405020304" pitchFamily="18" charset="0"/>
                <a:cs typeface="Times New Roman" panose="02020603050405020304" pitchFamily="18" charset="0"/>
              </a:rPr>
              <a:t>Также описали порядок, по которому следует проводить </a:t>
            </a:r>
            <a:r>
              <a:rPr lang="ru-RU" sz="4000" dirty="0" err="1">
                <a:latin typeface="Times New Roman" panose="02020603050405020304" pitchFamily="18" charset="0"/>
                <a:cs typeface="Times New Roman" panose="02020603050405020304" pitchFamily="18" charset="0"/>
              </a:rPr>
              <a:t>психологопедагогическое</a:t>
            </a:r>
            <a:r>
              <a:rPr lang="ru-RU" sz="4000" dirty="0">
                <a:latin typeface="Times New Roman" panose="02020603050405020304" pitchFamily="18" charset="0"/>
                <a:cs typeface="Times New Roman" panose="02020603050405020304" pitchFamily="18" charset="0"/>
              </a:rPr>
              <a:t> сопровождение участников образовательных отношений.</a:t>
            </a:r>
            <a:endParaRPr lang="ru-RU"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b="1" dirty="0">
                <a:latin typeface="Times New Roman" panose="02020603050405020304" pitchFamily="18" charset="0"/>
                <a:cs typeface="Times New Roman" panose="02020603050405020304" pitchFamily="18" charset="0"/>
              </a:rPr>
              <a:t>Первое поколение образовательных стандартов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Были приняты в 2004 году. Как таковых </a:t>
            </a:r>
            <a:r>
              <a:rPr lang="ru-RU" sz="2400" dirty="0" err="1">
                <a:latin typeface="Times New Roman" panose="02020603050405020304" pitchFamily="18" charset="0"/>
                <a:cs typeface="Times New Roman" panose="02020603050405020304" pitchFamily="18" charset="0"/>
              </a:rPr>
              <a:t>ФГОСов</a:t>
            </a:r>
            <a:r>
              <a:rPr lang="ru-RU" sz="2400" dirty="0">
                <a:latin typeface="Times New Roman" panose="02020603050405020304" pitchFamily="18" charset="0"/>
                <a:cs typeface="Times New Roman" panose="02020603050405020304" pitchFamily="18" charset="0"/>
              </a:rPr>
              <a:t> еще не было — были государственные образовательные стандарты, которые стали неактуальными, поскольку во главу угла ставился предметный результат. Личности обучающихся не уделялось никакого внимания. Основой была обязательная для изучения информация, а требования приводились как к пособиям, так и к темам внутри них т.е. Основной целью был не личностный, а предметный результат. Во главу ставился набор информации, обязательной для изучения. Подробно описывалось содержание образование: темы, дидактические единицы</a:t>
            </a:r>
            <a:endParaRPr lang="ru-RU" sz="2400"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Второе поколение ФГОС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разрабатывались с 2009 по 2012 год и действуют до 2022 года. Здесь главными стали универсальные учебные навыки: самостоятельное изучение информации, коммуникация, проектная и факультативная работа. Акцент был направлен на личность ребенка, который должен уважать страну, быть терпимым, вести здоровый образ жизни. Т.е. акцент сделан на развитие УУД, то есть способности обучающихся самостоятельно добывать информацию. Много внимания уделено проектной и внеурочной деятельности. </a:t>
            </a:r>
            <a:endParaRPr lang="ru-RU" sz="2400" dirty="0">
              <a:latin typeface="Times New Roman" panose="02020603050405020304" pitchFamily="18" charset="0"/>
              <a:cs typeface="Times New Roman" panose="02020603050405020304" pitchFamily="18" charset="0"/>
            </a:endParaRPr>
          </a:p>
          <a:p>
            <a:pPr marL="0" indent="0">
              <a:buNone/>
            </a:pP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spcBef>
                <a:spcPts val="600"/>
              </a:spcBef>
            </a:pPr>
            <a:r>
              <a:rPr lang="ru-RU" sz="2000" b="1" dirty="0">
                <a:latin typeface="Times New Roman" panose="02020603050405020304" pitchFamily="18" charset="0"/>
                <a:cs typeface="Times New Roman" panose="02020603050405020304" pitchFamily="18" charset="0"/>
              </a:rPr>
              <a:t>ФГОС третьего поколения - </a:t>
            </a:r>
            <a:r>
              <a:rPr lang="ru-RU" sz="2000" dirty="0">
                <a:latin typeface="Times New Roman" panose="02020603050405020304" pitchFamily="18" charset="0"/>
                <a:cs typeface="Times New Roman" panose="02020603050405020304" pitchFamily="18" charset="0"/>
              </a:rPr>
              <a:t>конкретизация требований к обучающимся. </a:t>
            </a:r>
            <a:endParaRPr lang="ru-RU" sz="2000" dirty="0">
              <a:latin typeface="Times New Roman" panose="02020603050405020304" pitchFamily="18" charset="0"/>
              <a:cs typeface="Times New Roman" panose="02020603050405020304" pitchFamily="18" charset="0"/>
            </a:endParaRPr>
          </a:p>
          <a:p>
            <a:pPr marL="0" indent="0">
              <a:spcBef>
                <a:spcPts val="600"/>
              </a:spcBef>
              <a:buNone/>
            </a:pPr>
            <a:r>
              <a:rPr lang="ru-RU" sz="2000" dirty="0">
                <a:latin typeface="Times New Roman" panose="02020603050405020304" pitchFamily="18" charset="0"/>
                <a:cs typeface="Times New Roman" panose="02020603050405020304" pitchFamily="18" charset="0"/>
              </a:rPr>
              <a:t>В новых ФГОС 2022 года определяют чёткие требования к предметным результатам по каждой учебной дисциплине. </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b="1" dirty="0">
                <a:latin typeface="Times New Roman" panose="02020603050405020304" pitchFamily="18" charset="0"/>
                <a:cs typeface="Times New Roman" panose="02020603050405020304" pitchFamily="18" charset="0"/>
              </a:rPr>
              <a:t>Требования ФГОС третьего поколения содержат:</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четкие обязательства детского сада, школ, вузов перед учащимися и их семьями;</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список навыков ученика в рамках школьных дисциплин — решать, доказывать, оперировать понятиями, а также рекомендации по развитию этих навыков;</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конкретные результаты, которых должен достичь ученик, — сколько слов узнать за год, какие сочинения писать;</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указания, какие знания в какой момент нужно освоить ребенку — причем, менять содержание тем не рекомендовано;</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время, необходимое для реализации основных образовательных и воспитательных программ;</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данные по коррекционной работе с детьми с ОВЗ.</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a:latin typeface="Times New Roman" panose="02020603050405020304" pitchFamily="18" charset="0"/>
                <a:cs typeface="Times New Roman" panose="02020603050405020304" pitchFamily="18" charset="0"/>
              </a:rPr>
              <a:t>Новые нормы предполагают, что школа учитывает особенности каждого ученика: как психологические, так и возрастные. Предполагается, что нагрузка на детей снизится. </a:t>
            </a:r>
            <a:endParaRPr lang="ru-RU" sz="20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 </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трех поколений</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4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1"/>
          <a:stretch>
            <a:fillRect/>
          </a:stretch>
        </p:blipFill>
        <p:spPr>
          <a:xfrm>
            <a:off x="121922" y="1533284"/>
            <a:ext cx="5789351" cy="5068657"/>
          </a:xfrm>
          <a:prstGeom prst="rect">
            <a:avLst/>
          </a:prstGeom>
        </p:spPr>
      </p:pic>
      <p:pic>
        <p:nvPicPr>
          <p:cNvPr id="3" name="Рисунок 2"/>
          <p:cNvPicPr>
            <a:picLocks noChangeAspect="1"/>
          </p:cNvPicPr>
          <p:nvPr/>
        </p:nvPicPr>
        <p:blipFill>
          <a:blip r:embed="rId2"/>
          <a:stretch>
            <a:fillRect/>
          </a:stretch>
        </p:blipFill>
        <p:spPr>
          <a:xfrm>
            <a:off x="6033195" y="1531553"/>
            <a:ext cx="6045660" cy="50703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
            <a:ext cx="12192000" cy="1317086"/>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Grp="1"/>
          </p:cNvGraphicFramePr>
          <p:nvPr>
            <p:ph idx="1"/>
          </p:nvPr>
        </p:nvGraphicFramePr>
        <p:xfrm>
          <a:off x="0" y="1317622"/>
          <a:ext cx="12192000" cy="6934847"/>
        </p:xfrm>
        <a:graphic>
          <a:graphicData uri="http://schemas.openxmlformats.org/drawingml/2006/table">
            <a:tbl>
              <a:tblPr firstRow="1" bandRow="1">
                <a:tableStyleId>{5C22544A-7EE6-4342-B048-85BDC9FD1C3A}</a:tableStyleId>
              </a:tblPr>
              <a:tblGrid>
                <a:gridCol w="5495636"/>
                <a:gridCol w="6696364"/>
              </a:tblGrid>
              <a:tr h="769796">
                <a:tc>
                  <a:txBody>
                    <a:bodyPr/>
                    <a:lstStyle/>
                    <a:p>
                      <a:r>
                        <a:rPr lang="ru-RU" sz="2400" dirty="0">
                          <a:solidFill>
                            <a:schemeClr val="tx1"/>
                          </a:solidFill>
                          <a:latin typeface="Times New Roman" panose="02020603050405020304" pitchFamily="18" charset="0"/>
                          <a:cs typeface="Times New Roman" panose="02020603050405020304" pitchFamily="18" charset="0"/>
                        </a:rPr>
                        <a:t>Действующий ФГОС ООО</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ФГОС</a:t>
                      </a:r>
                      <a:r>
                        <a:rPr lang="ru-RU" sz="2400" baseline="0" dirty="0">
                          <a:solidFill>
                            <a:schemeClr val="tx1"/>
                          </a:solidFill>
                          <a:latin typeface="Times New Roman" panose="02020603050405020304" pitchFamily="18" charset="0"/>
                          <a:cs typeface="Times New Roman" panose="02020603050405020304" pitchFamily="18" charset="0"/>
                        </a:rPr>
                        <a:t> ООО 2022 год</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914400">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развитие</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766618">
                <a:tc>
                  <a:txBody>
                    <a:bodyPr/>
                    <a:lstStyle/>
                    <a:p>
                      <a:r>
                        <a:rPr lang="ru-RU" sz="2400" dirty="0">
                          <a:solidFill>
                            <a:schemeClr val="tx1"/>
                          </a:solidFill>
                          <a:latin typeface="Times New Roman" panose="02020603050405020304" pitchFamily="18" charset="0"/>
                          <a:cs typeface="Times New Roman" panose="02020603050405020304" pitchFamily="18" charset="0"/>
                        </a:rPr>
                        <a:t>Воспитание и социализация</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Гражданское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868219">
                <a:tc>
                  <a:txBody>
                    <a:bodyPr/>
                    <a:lstStyle/>
                    <a:p>
                      <a:r>
                        <a:rPr lang="ru-RU" sz="2400" dirty="0">
                          <a:solidFill>
                            <a:schemeClr val="tx1"/>
                          </a:solidFill>
                          <a:latin typeface="Times New Roman" panose="02020603050405020304" pitchFamily="18" charset="0"/>
                          <a:cs typeface="Times New Roman" panose="02020603050405020304" pitchFamily="18" charset="0"/>
                        </a:rPr>
                        <a:t>Профессиональная ориентация</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Трудовое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1021861">
                <a:tc>
                  <a:txBody>
                    <a:bodyPr/>
                    <a:lstStyle/>
                    <a:p>
                      <a:r>
                        <a:rPr lang="ru-RU" sz="2400" dirty="0" err="1">
                          <a:solidFill>
                            <a:schemeClr val="tx1"/>
                          </a:solidFill>
                          <a:latin typeface="Times New Roman" panose="02020603050405020304" pitchFamily="18" charset="0"/>
                          <a:cs typeface="Times New Roman" panose="02020603050405020304" pitchFamily="18" charset="0"/>
                        </a:rPr>
                        <a:t>Здоровьесберегающая</a:t>
                      </a:r>
                      <a:r>
                        <a:rPr lang="ru-RU" sz="2400" dirty="0">
                          <a:solidFill>
                            <a:schemeClr val="tx1"/>
                          </a:solidFill>
                          <a:latin typeface="Times New Roman" panose="02020603050405020304" pitchFamily="18" charset="0"/>
                          <a:cs typeface="Times New Roman" panose="02020603050405020304" pitchFamily="18" charset="0"/>
                        </a:rPr>
                        <a:t> деятельность</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Физическое воспитание, формирование культуры здоровья и эмоционального благополучия</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r h="2593953">
                <a:tc>
                  <a:txBody>
                    <a:bodyPr/>
                    <a:lstStyle/>
                    <a:p>
                      <a:r>
                        <a:rPr lang="ru-RU" sz="2400" dirty="0">
                          <a:solidFill>
                            <a:schemeClr val="tx1"/>
                          </a:solidFill>
                          <a:latin typeface="Times New Roman" panose="02020603050405020304" pitchFamily="18" charset="0"/>
                          <a:cs typeface="Times New Roman" panose="02020603050405020304" pitchFamily="18" charset="0"/>
                        </a:rPr>
                        <a:t>Формирование экологической культуры</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Экологическое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a:solidFill>
                            <a:schemeClr val="tx1"/>
                          </a:solidFill>
                          <a:latin typeface="Times New Roman" panose="02020603050405020304" pitchFamily="18" charset="0"/>
                          <a:cs typeface="Times New Roman" panose="02020603050405020304" pitchFamily="18" charset="0"/>
                        </a:rPr>
                        <a:t>Патриотическое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a:solidFill>
                            <a:schemeClr val="tx1"/>
                          </a:solidFill>
                          <a:latin typeface="Times New Roman" panose="02020603050405020304" pitchFamily="18" charset="0"/>
                          <a:cs typeface="Times New Roman" panose="02020603050405020304" pitchFamily="18" charset="0"/>
                        </a:rPr>
                        <a:t>Эстетическое воспитание,</a:t>
                      </a:r>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a:solidFill>
                            <a:schemeClr val="tx1"/>
                          </a:solidFill>
                          <a:latin typeface="Times New Roman" panose="02020603050405020304" pitchFamily="18" charset="0"/>
                          <a:cs typeface="Times New Roman" panose="02020603050405020304" pitchFamily="18" charset="0"/>
                        </a:rPr>
                        <a:t>Ценность научного познания</a:t>
                      </a:r>
                      <a:endParaRPr lang="ru-RU" sz="2400" dirty="0">
                        <a:solidFill>
                          <a:schemeClr val="tx1"/>
                        </a:solidFill>
                        <a:latin typeface="Times New Roman" panose="02020603050405020304" pitchFamily="18" charset="0"/>
                        <a:cs typeface="Times New Roman" panose="02020603050405020304" pitchFamily="18" charset="0"/>
                      </a:endParaRPr>
                    </a:p>
                    <a:p>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Почему потребовалась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доработка ФГОС?</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lgn="just">
              <a:buFontTx/>
              <a:buChar char="-"/>
            </a:pPr>
            <a:r>
              <a:rPr lang="ru-RU" sz="3200" dirty="0">
                <a:latin typeface="Times New Roman" panose="02020603050405020304" pitchFamily="18" charset="0"/>
                <a:cs typeface="Times New Roman" panose="02020603050405020304" pitchFamily="18" charset="0"/>
              </a:rPr>
              <a:t>Учет результатов, проводимых на федеральном уровне процедур оценки качества образования (ВПР, национальных исследований, ГИА, международных сравнительных исследований) – </a:t>
            </a:r>
            <a:r>
              <a:rPr lang="ru-RU" sz="3200" dirty="0" err="1">
                <a:latin typeface="Times New Roman" panose="02020603050405020304" pitchFamily="18" charset="0"/>
                <a:cs typeface="Times New Roman" panose="02020603050405020304" pitchFamily="18" charset="0"/>
              </a:rPr>
              <a:t>проверяемость</a:t>
            </a:r>
            <a:r>
              <a:rPr lang="ru-RU" sz="3200" dirty="0">
                <a:latin typeface="Times New Roman" panose="02020603050405020304" pitchFamily="18" charset="0"/>
                <a:cs typeface="Times New Roman" panose="02020603050405020304" pitchFamily="18" charset="0"/>
              </a:rPr>
              <a:t> результатов. </a:t>
            </a:r>
            <a:endParaRPr lang="ru-RU" sz="3200" dirty="0">
              <a:latin typeface="Times New Roman" panose="02020603050405020304" pitchFamily="18" charset="0"/>
              <a:cs typeface="Times New Roman" panose="02020603050405020304" pitchFamily="18" charset="0"/>
            </a:endParaRPr>
          </a:p>
          <a:p>
            <a:pPr algn="just">
              <a:buFontTx/>
              <a:buChar char="-"/>
            </a:pPr>
            <a:r>
              <a:rPr lang="ru-RU" sz="3200" dirty="0">
                <a:latin typeface="Times New Roman" panose="02020603050405020304" pitchFamily="18" charset="0"/>
                <a:cs typeface="Times New Roman" panose="02020603050405020304" pitchFamily="18" charset="0"/>
              </a:rPr>
              <a:t>Усиление в предметном содержании акцентов на изучение явлений и процессов современной России и мира в целом, современное состояние науки. </a:t>
            </a:r>
            <a:endParaRPr lang="ru-RU" sz="3200" dirty="0">
              <a:latin typeface="Times New Roman" panose="02020603050405020304" pitchFamily="18" charset="0"/>
              <a:cs typeface="Times New Roman" panose="02020603050405020304" pitchFamily="18" charset="0"/>
            </a:endParaRPr>
          </a:p>
          <a:p>
            <a:pPr algn="just">
              <a:buFontTx/>
              <a:buChar char="-"/>
            </a:pPr>
            <a:r>
              <a:rPr lang="ru-RU" sz="3200" dirty="0" err="1">
                <a:latin typeface="Times New Roman" panose="02020603050405020304" pitchFamily="18" charset="0"/>
                <a:cs typeface="Times New Roman" panose="02020603050405020304" pitchFamily="18" charset="0"/>
              </a:rPr>
              <a:t>Деятельностная</a:t>
            </a:r>
            <a:r>
              <a:rPr lang="ru-RU" sz="3200" dirty="0">
                <a:latin typeface="Times New Roman" panose="02020603050405020304" pitchFamily="18" charset="0"/>
                <a:cs typeface="Times New Roman" panose="02020603050405020304" pitchFamily="18" charset="0"/>
              </a:rPr>
              <a:t> форма представления результатов по предметам по каждому году обучения. </a:t>
            </a:r>
            <a:endParaRPr lang="ru-RU" sz="3200" dirty="0">
              <a:latin typeface="Times New Roman" panose="02020603050405020304" pitchFamily="18" charset="0"/>
              <a:cs typeface="Times New Roman" panose="02020603050405020304" pitchFamily="18" charset="0"/>
            </a:endParaRPr>
          </a:p>
          <a:p>
            <a:pPr algn="just">
              <a:buFontTx/>
              <a:buChar char="-"/>
            </a:pPr>
            <a:r>
              <a:rPr lang="ru-RU" sz="3200" dirty="0">
                <a:latin typeface="Times New Roman" panose="02020603050405020304" pitchFamily="18" charset="0"/>
                <a:cs typeface="Times New Roman" panose="02020603050405020304" pitchFamily="18" charset="0"/>
              </a:rPr>
              <a:t>Были недостаточно детализированы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и предметные результаты.</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Что учитывалось при разработке</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обновленных ФГОС</a:t>
            </a:r>
            <a:r>
              <a:rPr lang="ru-RU" sz="3600" b="1" dirty="0"/>
              <a:t>?</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Усиление практико-ориентированного обучения</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 Требования, связанные с воспитательной ролью обучения</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 Предметные концепции </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Формы контроля в связи с утвержденным универсальным кодификатором </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Контроль должен идти за содержанием </a:t>
            </a: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Ни одна программа не создавалась под линейку учебников (создавалась под стандарт).</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20625</Words>
  <Application>WPS Presentation</Application>
  <PresentationFormat>Широкоэкранный</PresentationFormat>
  <Paragraphs>452</Paragraphs>
  <Slides>36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SimSun</vt:lpstr>
      <vt:lpstr>Wingdings</vt:lpstr>
      <vt:lpstr>Times New Roman</vt:lpstr>
      <vt:lpstr>Microsoft YaHei</vt:lpstr>
      <vt:lpstr>Arial Unicode MS</vt:lpstr>
      <vt:lpstr>Calibri Light</vt:lpstr>
      <vt:lpstr>Calibri</vt:lpstr>
      <vt:lpstr>Тема Office</vt:lpstr>
      <vt:lpstr>                                Родительское собрание                        Реализация  ФГОС третьего поколения                                       в 2022 -2023 учебном году  </vt:lpstr>
      <vt:lpstr>Что такое ФГОС? </vt:lpstr>
      <vt:lpstr> Функции ФГОС  </vt:lpstr>
      <vt:lpstr>                   Три поколения стандартов </vt:lpstr>
      <vt:lpstr>                   Три поколения стандартов </vt:lpstr>
      <vt:lpstr>Отличия ФГОС  трех поколений</vt:lpstr>
      <vt:lpstr>Отличия ФГОС</vt:lpstr>
      <vt:lpstr>Почему потребовалась  доработка ФГОС?</vt:lpstr>
      <vt:lpstr>Что учитывалось при разработке  обновленных ФГОС?</vt:lpstr>
      <vt:lpstr>Что дают обновленные ФГОС?</vt:lpstr>
      <vt:lpstr>Нормативно – правовая база </vt:lpstr>
      <vt:lpstr>Нормативно – правовая база </vt:lpstr>
      <vt:lpstr>Какие бывают ФГОС?</vt:lpstr>
      <vt:lpstr>Какие бывают ФГОС?</vt:lpstr>
      <vt:lpstr>  Основные задачи ФГОС  нового поколения</vt:lpstr>
      <vt:lpstr>  Основные задачи ФГОС  нового поколения</vt:lpstr>
      <vt:lpstr>  Изменения во ФГОС  основного общего образования. </vt:lpstr>
      <vt:lpstr>Как применяются ФГОС на практике</vt:lpstr>
      <vt:lpstr>Как применяются ФГОС на практике</vt:lpstr>
      <vt:lpstr>Вариативность</vt:lpstr>
      <vt:lpstr>Вариативность</vt:lpstr>
      <vt:lpstr>Предметные результаты</vt:lpstr>
      <vt:lpstr>Метапредметные и  личностные результаты</vt:lpstr>
      <vt:lpstr>Метапредметные и  личностные результаты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Объем урочной и внеурочной  деятельности</vt:lpstr>
      <vt:lpstr>Ученики с ОВЗ</vt:lpstr>
      <vt:lpstr>Использование электронных средств обучения,  дистанционных технологий</vt:lpstr>
      <vt:lpstr>Деление учеников на группы</vt:lpstr>
      <vt:lpstr>Информационно-образовательная  среда</vt:lpstr>
      <vt:lpstr>Оснащение кабинетов</vt:lpstr>
      <vt:lpstr>Психолого-педагогические условия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  МБОУ Развилковской средней общеобразовательной школы  с углубленным изучением отдельных предметов 4 апреля  2022 года</dc:title>
  <dc:creator>Teacher</dc:creator>
  <cp:lastModifiedBy>Школа 170</cp:lastModifiedBy>
  <cp:revision>49</cp:revision>
  <dcterms:created xsi:type="dcterms:W3CDTF">2022-04-03T12:31:00Z</dcterms:created>
  <dcterms:modified xsi:type="dcterms:W3CDTF">2023-05-15T08:00:12Z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A0421A88462B4467AA4370DA758E03E2</vt:lpwstr>
  </property>
  <property fmtid="{D5CDD505-2E9C-101B-9397-08002B2CF9AE}" pid="3" name="KSOProductBuildVer">
    <vt:lpwstr>1049-11.2.0.11417</vt:lpwstr>
  </property>
</Properties>
</file>